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 r:id="rId2"/>
    <p:sldId id="282" r:id="rId3"/>
    <p:sldId id="283" r:id="rId4"/>
    <p:sldId id="284" r:id="rId5"/>
    <p:sldId id="288" r:id="rId6"/>
    <p:sldId id="285" r:id="rId7"/>
    <p:sldId id="286" r:id="rId8"/>
    <p:sldId id="287" r:id="rId9"/>
    <p:sldId id="290" r:id="rId10"/>
    <p:sldId id="29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llo, Kerry" initials="GK"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31" autoAdjust="0"/>
  </p:normalViewPr>
  <p:slideViewPr>
    <p:cSldViewPr>
      <p:cViewPr varScale="1">
        <p:scale>
          <a:sx n="49" d="100"/>
          <a:sy n="49" d="100"/>
        </p:scale>
        <p:origin x="94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32A2C-1CD0-4937-9FF6-9AF0A4019288}" type="datetimeFigureOut">
              <a:rPr lang="en-US" smtClean="0"/>
              <a:pPr/>
              <a:t>7/27/2016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2FC39-1ECA-4D02-A042-F85E199518C9}" type="slidenum">
              <a:rPr lang="en-US" smtClean="0"/>
              <a:pPr/>
              <a:t>‹#›</a:t>
            </a:fld>
            <a:endParaRPr lang="en-US"/>
          </a:p>
        </p:txBody>
      </p:sp>
    </p:spTree>
    <p:extLst>
      <p:ext uri="{BB962C8B-B14F-4D97-AF65-F5344CB8AC3E}">
        <p14:creationId xmlns:p14="http://schemas.microsoft.com/office/powerpoint/2010/main" val="187767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diseases are grouped together and called neglected tropical diseases because they have not been the focus of many health programs and this grouping brought renewed attention to them. </a:t>
            </a:r>
          </a:p>
          <a:p>
            <a:endParaRPr lang="en-US" baseline="0" dirty="0" smtClean="0"/>
          </a:p>
          <a:p>
            <a:r>
              <a:rPr lang="en-US" u="sng" baseline="0" dirty="0" smtClean="0">
                <a:solidFill>
                  <a:srgbClr val="FF0000"/>
                </a:solidFill>
              </a:rPr>
              <a:t>The World Health Organization classifies 17 diseases as NTDs but USAIDs NTD program focuses on the 7 </a:t>
            </a:r>
            <a:r>
              <a:rPr lang="en-US" sz="1200" b="0" i="0" u="sng" kern="1200" dirty="0" smtClean="0">
                <a:solidFill>
                  <a:srgbClr val="FF0000"/>
                </a:solidFill>
                <a:effectLst/>
                <a:latin typeface="+mn-lt"/>
                <a:ea typeface="+mn-ea"/>
                <a:cs typeface="+mn-cs"/>
              </a:rPr>
              <a:t>of the most prevalent NTDs can be controlled using preventive chemotherapy that has been proven safe and effective and that can be delivered in an integrated manner through mass drug administration.  (</a:t>
            </a:r>
            <a:r>
              <a:rPr lang="en-US" sz="1200" b="0" i="0" u="sng" kern="1200" dirty="0" err="1" smtClean="0">
                <a:solidFill>
                  <a:srgbClr val="FF0000"/>
                </a:solidFill>
                <a:effectLst/>
                <a:latin typeface="+mn-lt"/>
                <a:ea typeface="+mn-ea"/>
                <a:cs typeface="+mn-cs"/>
              </a:rPr>
              <a:t>Renu</a:t>
            </a:r>
            <a:r>
              <a:rPr lang="en-US" sz="1200" b="0" i="0" u="sng" kern="1200" baseline="0" dirty="0" smtClean="0">
                <a:solidFill>
                  <a:srgbClr val="FF0000"/>
                </a:solidFill>
                <a:effectLst/>
                <a:latin typeface="+mn-lt"/>
                <a:ea typeface="+mn-ea"/>
                <a:cs typeface="+mn-cs"/>
              </a:rPr>
              <a:t> – this might be better on the next slide or maybe just phrased differently)</a:t>
            </a:r>
            <a:endParaRPr lang="en-US" u="sng" baseline="0" dirty="0" smtClean="0">
              <a:solidFill>
                <a:srgbClr val="FF0000"/>
              </a:solidFill>
            </a:endParaRPr>
          </a:p>
          <a:p>
            <a:endParaRPr lang="en-US" dirty="0" smtClean="0"/>
          </a:p>
          <a:p>
            <a:r>
              <a:rPr lang="en-US" dirty="0" smtClean="0"/>
              <a:t>More than 1 billion people suffer from one or more of these</a:t>
            </a:r>
            <a:r>
              <a:rPr lang="en-US" baseline="0" dirty="0" smtClean="0"/>
              <a:t> painful debilitating diseases that disproportionately affect poor and rural populations around the world. </a:t>
            </a:r>
          </a:p>
          <a:p>
            <a:endParaRPr lang="en-US" baseline="0" dirty="0" smtClean="0"/>
          </a:p>
          <a:p>
            <a:r>
              <a:rPr lang="en-US" baseline="0" dirty="0" smtClean="0"/>
              <a:t>Cause severe sickness and disability</a:t>
            </a:r>
          </a:p>
          <a:p>
            <a:r>
              <a:rPr lang="en-US" baseline="0" dirty="0" smtClean="0"/>
              <a:t>Compromise mental and physical development</a:t>
            </a:r>
          </a:p>
          <a:p>
            <a:r>
              <a:rPr lang="en-US" baseline="0" dirty="0" smtClean="0"/>
              <a:t>Contribute to childhood malnutrition</a:t>
            </a:r>
          </a:p>
          <a:p>
            <a:r>
              <a:rPr lang="en-US" baseline="0" dirty="0" smtClean="0"/>
              <a:t>Reduce school enrollment </a:t>
            </a:r>
          </a:p>
          <a:p>
            <a:r>
              <a:rPr lang="en-US" baseline="0" dirty="0" smtClean="0"/>
              <a:t>Hinder economic productivity.</a:t>
            </a:r>
            <a:endParaRPr lang="en-US" dirty="0"/>
          </a:p>
        </p:txBody>
      </p:sp>
      <p:sp>
        <p:nvSpPr>
          <p:cNvPr id="4" name="Slide Number Placeholder 3"/>
          <p:cNvSpPr>
            <a:spLocks noGrp="1"/>
          </p:cNvSpPr>
          <p:nvPr>
            <p:ph type="sldNum" sz="quarter" idx="10"/>
          </p:nvPr>
        </p:nvSpPr>
        <p:spPr/>
        <p:txBody>
          <a:bodyPr/>
          <a:lstStyle/>
          <a:p>
            <a:fld id="{5F72FC39-1ECA-4D02-A042-F85E199518C9}" type="slidenum">
              <a:rPr lang="en-US" smtClean="0"/>
              <a:pPr/>
              <a:t>2</a:t>
            </a:fld>
            <a:endParaRPr lang="en-US"/>
          </a:p>
        </p:txBody>
      </p:sp>
    </p:spTree>
    <p:extLst>
      <p:ext uri="{BB962C8B-B14F-4D97-AF65-F5344CB8AC3E}">
        <p14:creationId xmlns:p14="http://schemas.microsoft.com/office/powerpoint/2010/main" val="188500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The USAID NTD program currently</a:t>
            </a:r>
            <a:r>
              <a:rPr lang="en-US" u="none" baseline="0" dirty="0" smtClean="0"/>
              <a:t> has programs to eliminate or control NTDs in </a:t>
            </a:r>
            <a:r>
              <a:rPr lang="en-US" u="none" baseline="0" dirty="0" smtClean="0">
                <a:solidFill>
                  <a:srgbClr val="FF0000"/>
                </a:solidFill>
              </a:rPr>
              <a:t>31 countries (6 of these in Latin America through a regional program). </a:t>
            </a:r>
            <a:r>
              <a:rPr lang="en-US" u="none" baseline="0" dirty="0" smtClean="0"/>
              <a:t>The primary activity is helping governments design and implement national mass drug administration programs in those areas endemic for disease. Several drug companies are donating the drugs to help eliminate or control the various diseases and USAID is assisting the countries to implement these Mass drug administration programs also called MDA and monitor the disease levels in the country. This program represents one of the largest public private partnerships at USAID.</a:t>
            </a:r>
          </a:p>
          <a:p>
            <a:endParaRPr lang="en-US" baseline="0" dirty="0" smtClean="0"/>
          </a:p>
          <a:p>
            <a:r>
              <a:rPr lang="en-US" baseline="0" dirty="0" smtClean="0"/>
              <a:t>The link between water, sanitation and hygiene (WASH) and NTDs were described 100 years ago when the Rockefeller Sanitation Commission defined the challenges associated with </a:t>
            </a:r>
            <a:r>
              <a:rPr lang="en-US" baseline="0" dirty="0" err="1" smtClean="0"/>
              <a:t>hookwork</a:t>
            </a:r>
            <a:r>
              <a:rPr lang="en-US" baseline="0" dirty="0" smtClean="0"/>
              <a:t> elimination in the United States. </a:t>
            </a:r>
          </a:p>
          <a:p>
            <a:endParaRPr lang="en-US" baseline="0" dirty="0" smtClean="0"/>
          </a:p>
          <a:p>
            <a:r>
              <a:rPr lang="en-US" baseline="0" dirty="0" smtClean="0"/>
              <a:t>Improved WASH practices can influence three different NTDs of interest to USAID:</a:t>
            </a:r>
          </a:p>
          <a:p>
            <a:pPr marL="171450" indent="-171450">
              <a:buFont typeface="Arial" panose="020B0604020202020204" pitchFamily="34" charset="0"/>
              <a:buChar char="•"/>
            </a:pPr>
            <a:r>
              <a:rPr lang="en-US" baseline="0" dirty="0" smtClean="0"/>
              <a:t>Soil transmitted </a:t>
            </a:r>
            <a:r>
              <a:rPr lang="en-US" baseline="0" dirty="0" err="1" smtClean="0"/>
              <a:t>helminths</a:t>
            </a:r>
            <a:endParaRPr lang="en-US" baseline="0" dirty="0" smtClean="0"/>
          </a:p>
          <a:p>
            <a:pPr marL="171450" indent="-171450">
              <a:buFont typeface="Arial" panose="020B0604020202020204" pitchFamily="34" charset="0"/>
              <a:buChar char="•"/>
            </a:pPr>
            <a:r>
              <a:rPr lang="en-US" baseline="0" dirty="0" smtClean="0"/>
              <a:t>Trachoma</a:t>
            </a:r>
          </a:p>
          <a:p>
            <a:pPr marL="171450" indent="-171450">
              <a:buFont typeface="Arial" panose="020B0604020202020204" pitchFamily="34" charset="0"/>
              <a:buChar char="•"/>
            </a:pPr>
            <a:r>
              <a:rPr lang="en-US" baseline="0" dirty="0" err="1" smtClean="0"/>
              <a:t>Schistosomiasis</a:t>
            </a:r>
            <a:endParaRPr lang="en-US" dirty="0"/>
          </a:p>
        </p:txBody>
      </p:sp>
      <p:sp>
        <p:nvSpPr>
          <p:cNvPr id="4" name="Slide Number Placeholder 3"/>
          <p:cNvSpPr>
            <a:spLocks noGrp="1"/>
          </p:cNvSpPr>
          <p:nvPr>
            <p:ph type="sldNum" sz="quarter" idx="10"/>
          </p:nvPr>
        </p:nvSpPr>
        <p:spPr/>
        <p:txBody>
          <a:bodyPr/>
          <a:lstStyle/>
          <a:p>
            <a:fld id="{5F72FC39-1ECA-4D02-A042-F85E199518C9}" type="slidenum">
              <a:rPr lang="en-US" smtClean="0"/>
              <a:pPr/>
              <a:t>3</a:t>
            </a:fld>
            <a:endParaRPr lang="en-US"/>
          </a:p>
        </p:txBody>
      </p:sp>
    </p:spTree>
    <p:extLst>
      <p:ext uri="{BB962C8B-B14F-4D97-AF65-F5344CB8AC3E}">
        <p14:creationId xmlns:p14="http://schemas.microsoft.com/office/powerpoint/2010/main" val="385778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Elimination</a:t>
            </a:r>
            <a:r>
              <a:rPr lang="en-US" baseline="0" dirty="0" smtClean="0"/>
              <a:t> is the interruption of transmission of the disease and reducing to zero the incidence of infection caused by a specific pathogen in a defined geographical area as the result of deliberate efforts. Continued action to prevent re-establishment of transmission may be required.</a:t>
            </a:r>
          </a:p>
          <a:p>
            <a:endParaRPr lang="en-US" baseline="0" dirty="0" smtClean="0"/>
          </a:p>
          <a:p>
            <a:r>
              <a:rPr lang="en-US" baseline="0" dirty="0" smtClean="0"/>
              <a:t>Control is reducing the disease incidence, prevalence, intensity, morbidity or mortality or a combination of these as a result of deliberate efforts. Using the term “</a:t>
            </a:r>
            <a:r>
              <a:rPr lang="en-US" baseline="0" dirty="0" err="1" smtClean="0"/>
              <a:t>elimiation</a:t>
            </a:r>
            <a:r>
              <a:rPr lang="en-US" baseline="0" dirty="0" smtClean="0"/>
              <a:t> as a public health problem” can only be used when certain internationally recognized targets have been met.</a:t>
            </a:r>
            <a:endParaRPr lang="en-US" dirty="0"/>
          </a:p>
        </p:txBody>
      </p:sp>
      <p:sp>
        <p:nvSpPr>
          <p:cNvPr id="4" name="Slide Number Placeholder 3"/>
          <p:cNvSpPr>
            <a:spLocks noGrp="1"/>
          </p:cNvSpPr>
          <p:nvPr>
            <p:ph type="sldNum" sz="quarter" idx="10"/>
          </p:nvPr>
        </p:nvSpPr>
        <p:spPr/>
        <p:txBody>
          <a:bodyPr/>
          <a:lstStyle/>
          <a:p>
            <a:fld id="{5F72FC39-1ECA-4D02-A042-F85E199518C9}" type="slidenum">
              <a:rPr lang="en-US" smtClean="0"/>
              <a:pPr/>
              <a:t>4</a:t>
            </a:fld>
            <a:endParaRPr lang="en-US"/>
          </a:p>
        </p:txBody>
      </p:sp>
    </p:spTree>
    <p:extLst>
      <p:ext uri="{BB962C8B-B14F-4D97-AF65-F5344CB8AC3E}">
        <p14:creationId xmlns:p14="http://schemas.microsoft.com/office/powerpoint/2010/main" val="265741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describes the 5 WASH-related NTDs,</a:t>
            </a:r>
            <a:r>
              <a:rPr lang="en-US" baseline="0" dirty="0" smtClean="0"/>
              <a:t> how they are transmitted and how many people are infected and at risk of becoming infected. </a:t>
            </a:r>
            <a:endParaRPr lang="en-US" dirty="0"/>
          </a:p>
        </p:txBody>
      </p:sp>
      <p:sp>
        <p:nvSpPr>
          <p:cNvPr id="4" name="Slide Number Placeholder 3"/>
          <p:cNvSpPr>
            <a:spLocks noGrp="1"/>
          </p:cNvSpPr>
          <p:nvPr>
            <p:ph type="sldNum" sz="quarter" idx="10"/>
          </p:nvPr>
        </p:nvSpPr>
        <p:spPr/>
        <p:txBody>
          <a:bodyPr/>
          <a:lstStyle/>
          <a:p>
            <a:fld id="{5F72FC39-1ECA-4D02-A042-F85E199518C9}" type="slidenum">
              <a:rPr lang="en-US" smtClean="0"/>
              <a:pPr/>
              <a:t>5</a:t>
            </a:fld>
            <a:endParaRPr lang="en-US"/>
          </a:p>
        </p:txBody>
      </p:sp>
    </p:spTree>
    <p:extLst>
      <p:ext uri="{BB962C8B-B14F-4D97-AF65-F5344CB8AC3E}">
        <p14:creationId xmlns:p14="http://schemas.microsoft.com/office/powerpoint/2010/main" val="238125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u="none" kern="1200" dirty="0" smtClean="0">
                <a:solidFill>
                  <a:schemeClr val="tx1"/>
                </a:solidFill>
                <a:effectLst/>
                <a:latin typeface="+mn-lt"/>
                <a:ea typeface="+mn-ea"/>
                <a:cs typeface="+mn-cs"/>
              </a:rPr>
              <a:t>Soil-transmitted Helminthes</a:t>
            </a:r>
            <a:r>
              <a:rPr lang="en-US" sz="1200" u="none" kern="1200" dirty="0" smtClean="0">
                <a:solidFill>
                  <a:schemeClr val="tx1"/>
                </a:solidFill>
                <a:effectLst/>
                <a:latin typeface="+mn-lt"/>
                <a:ea typeface="+mn-ea"/>
                <a:cs typeface="+mn-cs"/>
              </a:rPr>
              <a:t>: Repeated infection can lead to malnutrition, iron deficiency </a:t>
            </a:r>
            <a:r>
              <a:rPr lang="en-US" sz="1200" u="none" kern="1200" dirty="0" err="1" smtClean="0">
                <a:solidFill>
                  <a:schemeClr val="tx1"/>
                </a:solidFill>
                <a:effectLst/>
                <a:latin typeface="+mn-lt"/>
                <a:ea typeface="+mn-ea"/>
                <a:cs typeface="+mn-cs"/>
              </a:rPr>
              <a:t>anaemia</a:t>
            </a:r>
            <a:r>
              <a:rPr lang="en-US" sz="1200" u="none" kern="1200" dirty="0" smtClean="0">
                <a:solidFill>
                  <a:schemeClr val="tx1"/>
                </a:solidFill>
                <a:effectLst/>
                <a:latin typeface="+mn-lt"/>
                <a:ea typeface="+mn-ea"/>
                <a:cs typeface="+mn-cs"/>
              </a:rPr>
              <a:t>, growth retardation and impaired cognitive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STH morbidity can be controlled through regularly administering preventive chemotherapy with </a:t>
            </a:r>
            <a:r>
              <a:rPr lang="en-US" sz="1200" kern="1200" dirty="0" err="1" smtClean="0">
                <a:solidFill>
                  <a:schemeClr val="tx1"/>
                </a:solidFill>
                <a:effectLst/>
                <a:latin typeface="+mn-lt"/>
                <a:ea typeface="+mn-ea"/>
                <a:cs typeface="+mn-cs"/>
              </a:rPr>
              <a:t>antihelminthic</a:t>
            </a:r>
            <a:r>
              <a:rPr lang="en-US" sz="1200" kern="1200" dirty="0" smtClean="0">
                <a:solidFill>
                  <a:schemeClr val="tx1"/>
                </a:solidFill>
                <a:effectLst/>
                <a:latin typeface="+mn-lt"/>
                <a:ea typeface="+mn-ea"/>
                <a:cs typeface="+mn-cs"/>
              </a:rPr>
              <a:t> medicines (</a:t>
            </a:r>
            <a:r>
              <a:rPr lang="en-US" sz="1200" kern="1200" dirty="0" err="1" smtClean="0">
                <a:solidFill>
                  <a:schemeClr val="tx1"/>
                </a:solidFill>
                <a:effectLst/>
                <a:latin typeface="+mn-lt"/>
                <a:ea typeface="+mn-ea"/>
                <a:cs typeface="+mn-cs"/>
              </a:rPr>
              <a:t>albendazole</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mebendazole</a:t>
            </a:r>
            <a:r>
              <a:rPr lang="en-US" sz="1200" kern="1200" dirty="0" smtClean="0">
                <a:solidFill>
                  <a:schemeClr val="tx1"/>
                </a:solidFill>
                <a:effectLst/>
                <a:latin typeface="+mn-lt"/>
                <a:ea typeface="+mn-ea"/>
                <a:cs typeface="+mn-cs"/>
              </a:rPr>
              <a:t>). WHO estimates that about 890 million children require annual treatment with preventive chemotherapy.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mass drug administration has been possible to date, drugs alone cannot sustainably control the STH burden in 75–100 percent of children by 2020.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Children must have access to effective sanitation, sewage disposal and treatment to reduce risk of reinfection and decrease need for continued treatment. </a:t>
            </a:r>
          </a:p>
          <a:p>
            <a:endParaRPr lang="en-US" dirty="0"/>
          </a:p>
        </p:txBody>
      </p:sp>
      <p:sp>
        <p:nvSpPr>
          <p:cNvPr id="4" name="Slide Number Placeholder 3"/>
          <p:cNvSpPr>
            <a:spLocks noGrp="1"/>
          </p:cNvSpPr>
          <p:nvPr>
            <p:ph type="sldNum" sz="quarter" idx="10"/>
          </p:nvPr>
        </p:nvSpPr>
        <p:spPr/>
        <p:txBody>
          <a:bodyPr/>
          <a:lstStyle/>
          <a:p>
            <a:fld id="{5F72FC39-1ECA-4D02-A042-F85E199518C9}" type="slidenum">
              <a:rPr lang="en-US" smtClean="0"/>
              <a:pPr/>
              <a:t>6</a:t>
            </a:fld>
            <a:endParaRPr lang="en-US"/>
          </a:p>
        </p:txBody>
      </p:sp>
    </p:spTree>
    <p:extLst>
      <p:ext uri="{BB962C8B-B14F-4D97-AF65-F5344CB8AC3E}">
        <p14:creationId xmlns:p14="http://schemas.microsoft.com/office/powerpoint/2010/main" val="201482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err="1" smtClean="0">
                <a:solidFill>
                  <a:schemeClr val="tx1"/>
                </a:solidFill>
                <a:effectLst/>
                <a:latin typeface="+mn-lt"/>
                <a:ea typeface="+mn-ea"/>
                <a:cs typeface="+mn-cs"/>
              </a:rPr>
              <a:t>Schistosomiasis</a:t>
            </a:r>
            <a:r>
              <a:rPr lang="en-US" sz="1200" kern="1200" dirty="0" smtClean="0">
                <a:solidFill>
                  <a:schemeClr val="tx1"/>
                </a:solidFill>
                <a:effectLst/>
                <a:latin typeface="+mn-lt"/>
                <a:ea typeface="+mn-ea"/>
                <a:cs typeface="+mn-cs"/>
              </a:rPr>
              <a:t>: </a:t>
            </a:r>
          </a:p>
          <a:p>
            <a:r>
              <a:rPr lang="en-US" sz="1200" u="none" kern="1200" dirty="0" err="1" smtClean="0">
                <a:solidFill>
                  <a:schemeClr val="tx1"/>
                </a:solidFill>
                <a:effectLst/>
                <a:latin typeface="+mn-lt"/>
                <a:ea typeface="+mn-ea"/>
                <a:cs typeface="+mn-cs"/>
              </a:rPr>
              <a:t>Schistosomiasis</a:t>
            </a:r>
            <a:r>
              <a:rPr lang="en-US" sz="1200" u="none" kern="1200" dirty="0" smtClean="0">
                <a:solidFill>
                  <a:schemeClr val="tx1"/>
                </a:solidFill>
                <a:effectLst/>
                <a:latin typeface="+mn-lt"/>
                <a:ea typeface="+mn-ea"/>
                <a:cs typeface="+mn-cs"/>
              </a:rPr>
              <a:t> or bilharzia is caused by flatworms (</a:t>
            </a:r>
            <a:r>
              <a:rPr lang="en-US" sz="1200" u="none" kern="1200" dirty="0" err="1" smtClean="0">
                <a:solidFill>
                  <a:schemeClr val="tx1"/>
                </a:solidFill>
                <a:effectLst/>
                <a:latin typeface="+mn-lt"/>
                <a:ea typeface="+mn-ea"/>
                <a:cs typeface="+mn-cs"/>
              </a:rPr>
              <a:t>schistosomes</a:t>
            </a:r>
            <a:r>
              <a:rPr lang="en-US" sz="1200" u="none" kern="1200" dirty="0" smtClean="0">
                <a:solidFill>
                  <a:schemeClr val="tx1"/>
                </a:solidFill>
                <a:effectLst/>
                <a:latin typeface="+mn-lt"/>
                <a:ea typeface="+mn-ea"/>
                <a:cs typeface="+mn-cs"/>
              </a:rPr>
              <a:t>) </a:t>
            </a:r>
          </a:p>
          <a:p>
            <a:r>
              <a:rPr lang="en-US" sz="1200" u="none" kern="1200" dirty="0" smtClean="0">
                <a:solidFill>
                  <a:schemeClr val="tx1"/>
                </a:solidFill>
                <a:effectLst/>
                <a:latin typeface="+mn-lt"/>
                <a:ea typeface="+mn-ea"/>
                <a:cs typeface="+mn-cs"/>
              </a:rPr>
              <a:t>In children: anemia and stunting, resulting in reduced ability to learn</a:t>
            </a:r>
          </a:p>
          <a:p>
            <a:r>
              <a:rPr lang="en-US" sz="1200" u="none" kern="1200" dirty="0" smtClean="0">
                <a:solidFill>
                  <a:schemeClr val="tx1"/>
                </a:solidFill>
                <a:effectLst/>
                <a:latin typeface="+mn-lt"/>
                <a:ea typeface="+mn-ea"/>
                <a:cs typeface="+mn-cs"/>
              </a:rPr>
              <a:t>In adults: chronic diseases</a:t>
            </a:r>
          </a:p>
          <a:p>
            <a:r>
              <a:rPr lang="en-US" sz="1200" u="none" kern="1200" dirty="0" smtClean="0">
                <a:solidFill>
                  <a:schemeClr val="tx1"/>
                </a:solidFill>
                <a:effectLst/>
                <a:latin typeface="+mn-lt"/>
                <a:ea typeface="+mn-ea"/>
                <a:cs typeface="+mn-cs"/>
              </a:rPr>
              <a:t>Urinary: bladder and kidney damages</a:t>
            </a:r>
          </a:p>
          <a:p>
            <a:r>
              <a:rPr lang="en-US" sz="1200" u="none" kern="1200" dirty="0" smtClean="0">
                <a:solidFill>
                  <a:schemeClr val="tx1"/>
                </a:solidFill>
                <a:effectLst/>
                <a:latin typeface="+mn-lt"/>
                <a:ea typeface="+mn-ea"/>
                <a:cs typeface="+mn-cs"/>
              </a:rPr>
              <a:t>Intestinal:  liver, spleen, and intestinal damages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Treatment with </a:t>
            </a:r>
            <a:r>
              <a:rPr lang="en-US" sz="1200" kern="1200" dirty="0" err="1" smtClean="0">
                <a:solidFill>
                  <a:schemeClr val="tx1"/>
                </a:solidFill>
                <a:effectLst/>
                <a:latin typeface="+mn-lt"/>
                <a:ea typeface="+mn-ea"/>
                <a:cs typeface="+mn-cs"/>
              </a:rPr>
              <a:t>praziquantel</a:t>
            </a:r>
            <a:r>
              <a:rPr lang="en-US" sz="1200" kern="1200" dirty="0" smtClean="0">
                <a:solidFill>
                  <a:schemeClr val="tx1"/>
                </a:solidFill>
                <a:effectLst/>
                <a:latin typeface="+mn-lt"/>
                <a:ea typeface="+mn-ea"/>
                <a:cs typeface="+mn-cs"/>
              </a:rPr>
              <a:t> has been the mainstay of </a:t>
            </a:r>
            <a:r>
              <a:rPr lang="en-US" sz="1200" kern="1200" dirty="0" err="1" smtClean="0">
                <a:solidFill>
                  <a:schemeClr val="tx1"/>
                </a:solidFill>
                <a:effectLst/>
                <a:latin typeface="+mn-lt"/>
                <a:ea typeface="+mn-ea"/>
                <a:cs typeface="+mn-cs"/>
              </a:rPr>
              <a:t>schistosomiasis</a:t>
            </a:r>
            <a:r>
              <a:rPr lang="en-US" sz="1200" kern="1200" dirty="0" smtClean="0">
                <a:solidFill>
                  <a:schemeClr val="tx1"/>
                </a:solidFill>
                <a:effectLst/>
                <a:latin typeface="+mn-lt"/>
                <a:ea typeface="+mn-ea"/>
                <a:cs typeface="+mn-cs"/>
              </a:rPr>
              <a:t> control since 1984 and has been used for preventive chemotherapy since 2006. The goal of ensuring that at least 75 percent of school-aged children have access to this preventive chemotherapy has yet to be reached. WHO has established targets and milestones for eliminating </a:t>
            </a:r>
            <a:r>
              <a:rPr lang="en-US" sz="1200" kern="1200" dirty="0" err="1" smtClean="0">
                <a:solidFill>
                  <a:schemeClr val="tx1"/>
                </a:solidFill>
                <a:effectLst/>
                <a:latin typeface="+mn-lt"/>
                <a:ea typeface="+mn-ea"/>
                <a:cs typeface="+mn-cs"/>
              </a:rPr>
              <a:t>schistosomiasis</a:t>
            </a:r>
            <a:r>
              <a:rPr lang="en-US" sz="1200" kern="1200" dirty="0" smtClean="0">
                <a:solidFill>
                  <a:schemeClr val="tx1"/>
                </a:solidFill>
                <a:effectLst/>
                <a:latin typeface="+mn-lt"/>
                <a:ea typeface="+mn-ea"/>
                <a:cs typeface="+mn-cs"/>
              </a:rPr>
              <a:t> toward this goal, i.e., 75 percent national coverage in all countries requiring preventive chemotherapy. WHO states that delivering effective preventive chemotherapy requires hygiene education, improved sanitation, safe drinking water, and snail control.</a:t>
            </a:r>
          </a:p>
          <a:p>
            <a:endParaRPr lang="en-US" dirty="0"/>
          </a:p>
        </p:txBody>
      </p:sp>
      <p:sp>
        <p:nvSpPr>
          <p:cNvPr id="4" name="Slide Number Placeholder 3"/>
          <p:cNvSpPr>
            <a:spLocks noGrp="1"/>
          </p:cNvSpPr>
          <p:nvPr>
            <p:ph type="sldNum" sz="quarter" idx="10"/>
          </p:nvPr>
        </p:nvSpPr>
        <p:spPr/>
        <p:txBody>
          <a:bodyPr/>
          <a:lstStyle/>
          <a:p>
            <a:fld id="{5F72FC39-1ECA-4D02-A042-F85E199518C9}" type="slidenum">
              <a:rPr lang="en-US" smtClean="0"/>
              <a:pPr/>
              <a:t>7</a:t>
            </a:fld>
            <a:endParaRPr lang="en-US"/>
          </a:p>
        </p:txBody>
      </p:sp>
    </p:spTree>
    <p:extLst>
      <p:ext uri="{BB962C8B-B14F-4D97-AF65-F5344CB8AC3E}">
        <p14:creationId xmlns:p14="http://schemas.microsoft.com/office/powerpoint/2010/main" val="1784016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u="sng" kern="1200" dirty="0" smtClean="0">
                <a:solidFill>
                  <a:schemeClr val="tx1"/>
                </a:solidFill>
                <a:effectLst/>
                <a:latin typeface="+mn-lt"/>
                <a:ea typeface="+mn-ea"/>
                <a:cs typeface="+mn-cs"/>
              </a:rPr>
              <a:t>Trachoma</a:t>
            </a:r>
            <a:r>
              <a:rPr lang="en-US" sz="1200" i="1"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u="none" kern="1200" dirty="0" smtClean="0">
                <a:solidFill>
                  <a:schemeClr val="tx1"/>
                </a:solidFill>
                <a:effectLst/>
                <a:latin typeface="+mn-lt"/>
                <a:ea typeface="+mn-ea"/>
                <a:cs typeface="+mn-cs"/>
              </a:rPr>
              <a:t>Caused by Chlamydia trachomatis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u="none" kern="1200" dirty="0" smtClean="0">
                <a:solidFill>
                  <a:schemeClr val="tx1"/>
                </a:solidFill>
                <a:effectLst/>
                <a:latin typeface="+mn-lt"/>
                <a:ea typeface="+mn-ea"/>
                <a:cs typeface="+mn-cs"/>
              </a:rPr>
              <a:t>Repeated infections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u="none" kern="1200" dirty="0" smtClean="0">
                <a:solidFill>
                  <a:schemeClr val="tx1"/>
                </a:solidFill>
                <a:effectLst/>
                <a:latin typeface="+mn-lt"/>
                <a:ea typeface="+mn-ea"/>
                <a:cs typeface="+mn-cs"/>
              </a:rPr>
              <a:t>eyelid turn inwards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u="none" kern="1200" dirty="0" smtClean="0">
                <a:solidFill>
                  <a:schemeClr val="tx1"/>
                </a:solidFill>
                <a:effectLst/>
                <a:latin typeface="+mn-lt"/>
                <a:ea typeface="+mn-ea"/>
                <a:cs typeface="+mn-cs"/>
              </a:rPr>
              <a:t>eyelashes rub and scar the  cornea (pain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u="none" kern="1200" dirty="0" smtClean="0">
                <a:solidFill>
                  <a:schemeClr val="tx1"/>
                </a:solidFill>
                <a:effectLst/>
                <a:latin typeface="+mn-lt"/>
                <a:ea typeface="+mn-ea"/>
                <a:cs typeface="+mn-cs"/>
              </a:rPr>
              <a:t>Irreversible blindness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1998, WHO formed the Alliance for the Global Elimination of Blinding Trachoma by 2020 (GET2020) and introduced the </a:t>
            </a:r>
            <a:r>
              <a:rPr lang="en-US" sz="1200" b="1" kern="1200" dirty="0" smtClean="0">
                <a:solidFill>
                  <a:schemeClr val="tx1"/>
                </a:solidFill>
                <a:effectLst/>
                <a:latin typeface="+mn-lt"/>
                <a:ea typeface="+mn-ea"/>
                <a:cs typeface="+mn-cs"/>
              </a:rPr>
              <a:t>SAFE</a:t>
            </a:r>
            <a:r>
              <a:rPr lang="en-US" sz="1200" kern="1200" dirty="0" smtClean="0">
                <a:solidFill>
                  <a:schemeClr val="tx1"/>
                </a:solidFill>
                <a:effectLst/>
                <a:latin typeface="+mn-lt"/>
                <a:ea typeface="+mn-ea"/>
                <a:cs typeface="+mn-cs"/>
              </a:rPr>
              <a:t> strategy. The strategy includes </a:t>
            </a:r>
            <a:r>
              <a:rPr lang="en-US" sz="1200" b="1"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urgery for individuals with trachoma </a:t>
            </a:r>
            <a:r>
              <a:rPr lang="en-US" sz="1200" kern="1200" dirty="0" err="1" smtClean="0">
                <a:solidFill>
                  <a:schemeClr val="tx1"/>
                </a:solidFill>
                <a:effectLst/>
                <a:latin typeface="+mn-lt"/>
                <a:ea typeface="+mn-ea"/>
                <a:cs typeface="+mn-cs"/>
              </a:rPr>
              <a:t>toustrichaisis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ntibiotics to reduce chlamydial infection; </a:t>
            </a:r>
            <a:r>
              <a:rPr lang="en-US" sz="1200" b="1" kern="1200" dirty="0" smtClean="0">
                <a:solidFill>
                  <a:schemeClr val="tx1"/>
                </a:solidFill>
                <a:effectLst/>
                <a:latin typeface="+mn-lt"/>
                <a:ea typeface="+mn-ea"/>
                <a:cs typeface="+mn-cs"/>
              </a:rPr>
              <a:t>F</a:t>
            </a:r>
            <a:r>
              <a:rPr lang="en-US" sz="1200" kern="1200" dirty="0" smtClean="0">
                <a:solidFill>
                  <a:schemeClr val="tx1"/>
                </a:solidFill>
                <a:effectLst/>
                <a:latin typeface="+mn-lt"/>
                <a:ea typeface="+mn-ea"/>
                <a:cs typeface="+mn-cs"/>
              </a:rPr>
              <a:t>acial cleanliness to reduce the risk of transmission; and </a:t>
            </a:r>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nvironmental improvements, including safely managing animal and human excreta, promoting hygienic behaviors to change those that spread disease, and improving access to safe water and sanitation. </a:t>
            </a:r>
          </a:p>
          <a:p>
            <a:endParaRPr lang="en-US" dirty="0"/>
          </a:p>
        </p:txBody>
      </p:sp>
      <p:sp>
        <p:nvSpPr>
          <p:cNvPr id="4" name="Slide Number Placeholder 3"/>
          <p:cNvSpPr>
            <a:spLocks noGrp="1"/>
          </p:cNvSpPr>
          <p:nvPr>
            <p:ph type="sldNum" sz="quarter" idx="10"/>
          </p:nvPr>
        </p:nvSpPr>
        <p:spPr/>
        <p:txBody>
          <a:bodyPr/>
          <a:lstStyle/>
          <a:p>
            <a:fld id="{5F72FC39-1ECA-4D02-A042-F85E199518C9}" type="slidenum">
              <a:rPr lang="en-US" smtClean="0"/>
              <a:pPr/>
              <a:t>8</a:t>
            </a:fld>
            <a:endParaRPr lang="en-US"/>
          </a:p>
        </p:txBody>
      </p:sp>
    </p:spTree>
    <p:extLst>
      <p:ext uri="{BB962C8B-B14F-4D97-AF65-F5344CB8AC3E}">
        <p14:creationId xmlns:p14="http://schemas.microsoft.com/office/powerpoint/2010/main" val="133877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905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prstGeom prst="rect">
            <a:avLst/>
          </a:prstGeom>
        </p:spPr>
        <p:txBody>
          <a:bodyPr/>
          <a:lstStyle/>
          <a:p>
            <a:pPr lvl="0"/>
            <a:endParaRPr/>
          </a:p>
        </p:txBody>
      </p:sp>
      <p:sp>
        <p:nvSpPr>
          <p:cNvPr id="114" name="Shape 114"/>
          <p:cNvSpPr>
            <a:spLocks noGrp="1"/>
          </p:cNvSpPr>
          <p:nvPr>
            <p:ph type="body" sz="quarter" idx="1"/>
          </p:nvPr>
        </p:nvSpPr>
        <p:spPr>
          <a:prstGeom prst="rect">
            <a:avLst/>
          </a:prstGeom>
        </p:spPr>
        <p:txBody>
          <a:bodyPr/>
          <a:lstStyle/>
          <a:p>
            <a:pPr lvl="0" defTabSz="914400">
              <a:lnSpc>
                <a:spcPct val="100000"/>
              </a:lnSpc>
              <a:defRPr sz="1800"/>
            </a:pPr>
            <a:r>
              <a:rPr lang="en-US" sz="1200" dirty="0" smtClean="0">
                <a:latin typeface="Calibri"/>
                <a:ea typeface="Calibri"/>
                <a:cs typeface="Calibri"/>
                <a:sym typeface="Calibri"/>
              </a:rPr>
              <a:t>This slide shows the overlap and the role for WASH in helping</a:t>
            </a:r>
            <a:r>
              <a:rPr lang="en-US" sz="1200" baseline="0" dirty="0" smtClean="0">
                <a:latin typeface="Calibri"/>
                <a:ea typeface="Calibri"/>
                <a:cs typeface="Calibri"/>
                <a:sym typeface="Calibri"/>
              </a:rPr>
              <a:t> to prevent the spread of </a:t>
            </a:r>
            <a:r>
              <a:rPr lang="en-US" sz="1200" baseline="0" smtClean="0">
                <a:latin typeface="Calibri"/>
                <a:ea typeface="Calibri"/>
                <a:cs typeface="Calibri"/>
                <a:sym typeface="Calibri"/>
              </a:rPr>
              <a:t>these diseases.</a:t>
            </a:r>
            <a:endParaRPr sz="1200" dirty="0">
              <a:latin typeface="Calibri"/>
              <a:ea typeface="Calibri"/>
              <a:cs typeface="Calibri"/>
              <a:sym typeface="Calibri"/>
            </a:endParaRPr>
          </a:p>
        </p:txBody>
      </p:sp>
    </p:spTree>
    <p:extLst>
      <p:ext uri="{BB962C8B-B14F-4D97-AF65-F5344CB8AC3E}">
        <p14:creationId xmlns:p14="http://schemas.microsoft.com/office/powerpoint/2010/main" val="131005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15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07692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F92773-90B5-490D-BF5D-4CF0DB70372B}" type="datetimeFigureOut">
              <a:rPr lang="en-US" smtClean="0"/>
              <a:pPr/>
              <a:t>7/27/2016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A73ADE-F0AE-4887-9ECA-0181BDE516D5}" type="slidenum">
              <a:rPr lang="en-US" smtClean="0"/>
              <a:pPr/>
              <a:t>‹#›</a:t>
            </a:fld>
            <a:endParaRPr lang="en-US"/>
          </a:p>
        </p:txBody>
      </p:sp>
      <p:pic>
        <p:nvPicPr>
          <p:cNvPr id="1026" name="Picture 2" descr="C:\Users\ghpnuser\Desktop\FHI360 logo_horizona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72400" y="6241480"/>
            <a:ext cx="1104900" cy="45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810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F92773-90B5-490D-BF5D-4CF0DB70372B}" type="datetimeFigureOut">
              <a:rPr lang="en-US" smtClean="0"/>
              <a:pPr/>
              <a:t>7/27/2016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A73ADE-F0AE-4887-9ECA-0181BDE516D5}" type="slidenum">
              <a:rPr lang="en-US" smtClean="0"/>
              <a:pPr/>
              <a:t>‹#›</a:t>
            </a:fld>
            <a:endParaRPr lang="en-US"/>
          </a:p>
        </p:txBody>
      </p:sp>
      <p:pic>
        <p:nvPicPr>
          <p:cNvPr id="2050" name="Picture 2" descr="C:\Users\ghpnuser\Desktop\FHI360 logo_horizona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6235536"/>
            <a:ext cx="1028700" cy="42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0344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8" name="Shape 48"/>
          <p:cNvSpPr>
            <a:spLocks noGrp="1"/>
          </p:cNvSpPr>
          <p:nvPr>
            <p:ph type="title"/>
          </p:nvPr>
        </p:nvSpPr>
        <p:spPr>
          <a:xfrm>
            <a:off x="628650" y="230193"/>
            <a:ext cx="7886700" cy="1595432"/>
          </a:xfrm>
          <a:prstGeom prst="rect">
            <a:avLst/>
          </a:prstGeom>
        </p:spPr>
        <p:txBody>
          <a:bodyPr/>
          <a:lstStyle/>
          <a:p>
            <a:pPr lvl="0">
              <a:defRPr sz="1800">
                <a:solidFill>
                  <a:srgbClr val="000000"/>
                </a:solidFill>
              </a:defRPr>
            </a:pPr>
            <a:r>
              <a:rPr sz="3300">
                <a:solidFill>
                  <a:srgbClr val="FFFFFF"/>
                </a:solidFill>
              </a:rPr>
              <a:t>Click to edit Master title style</a:t>
            </a:r>
          </a:p>
        </p:txBody>
      </p:sp>
      <p:sp>
        <p:nvSpPr>
          <p:cNvPr id="49" name="Shape 49"/>
          <p:cNvSpPr>
            <a:spLocks noGrp="1"/>
          </p:cNvSpPr>
          <p:nvPr>
            <p:ph type="body" idx="1"/>
          </p:nvPr>
        </p:nvSpPr>
        <p:spPr>
          <a:xfrm>
            <a:off x="628650" y="1825625"/>
            <a:ext cx="3886200" cy="5032375"/>
          </a:xfrm>
          <a:prstGeom prst="rect">
            <a:avLst/>
          </a:prstGeom>
        </p:spPr>
        <p:txBody>
          <a:bodyPr/>
          <a:lstStyle/>
          <a:p>
            <a:pPr lvl="0">
              <a:defRPr sz="1800"/>
            </a:pPr>
            <a:r>
              <a:rPr sz="2100"/>
              <a:t>Click to edit Master text styles</a:t>
            </a:r>
          </a:p>
          <a:p>
            <a:pPr lvl="1">
              <a:defRPr sz="1800"/>
            </a:pPr>
            <a:r>
              <a:rPr sz="2100"/>
              <a:t>Second level</a:t>
            </a:r>
          </a:p>
          <a:p>
            <a:pPr lvl="2">
              <a:defRPr sz="1800"/>
            </a:pPr>
            <a:r>
              <a:rPr sz="2100"/>
              <a:t>Third level</a:t>
            </a:r>
          </a:p>
          <a:p>
            <a:pPr lvl="3">
              <a:defRPr sz="1800"/>
            </a:pPr>
            <a:r>
              <a:rPr sz="2100"/>
              <a:t>Fourth level</a:t>
            </a:r>
          </a:p>
          <a:p>
            <a:pPr lvl="4">
              <a:defRPr sz="1800"/>
            </a:pPr>
            <a:r>
              <a:rPr sz="2100"/>
              <a:t>Fifth level</a:t>
            </a:r>
          </a:p>
        </p:txBody>
      </p:sp>
      <p:sp>
        <p:nvSpPr>
          <p:cNvPr id="50" name="Shape 50"/>
          <p:cNvSpPr>
            <a:spLocks noGrp="1"/>
          </p:cNvSpPr>
          <p:nvPr>
            <p:ph type="sldNum" sz="quarter" idx="2"/>
          </p:nvPr>
        </p:nvSpPr>
        <p:spPr>
          <a:xfrm>
            <a:off x="6457950" y="6429695"/>
            <a:ext cx="2057400" cy="21844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373813815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150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23"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32899" y="131445"/>
            <a:ext cx="1234440"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24" name="Picture 4" descr="Horizontal_RGB_600.bmp"/>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20040" y="6245067"/>
            <a:ext cx="1303020" cy="38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14179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Lst>
  <p:txStyles>
    <p:titleStyle>
      <a:lvl1pPr algn="ctr" defTabSz="411480" rtl="0" eaLnBrk="0" fontAlgn="base" hangingPunct="0">
        <a:spcBef>
          <a:spcPct val="0"/>
        </a:spcBef>
        <a:spcAft>
          <a:spcPct val="0"/>
        </a:spcAft>
        <a:defRPr sz="4000" kern="1200">
          <a:solidFill>
            <a:schemeClr val="tx1"/>
          </a:solidFill>
          <a:latin typeface="+mj-lt"/>
          <a:ea typeface="ＭＳ Ｐゴシック" charset="-128"/>
          <a:cs typeface="ＭＳ Ｐゴシック" charset="-128"/>
        </a:defRPr>
      </a:lvl1pPr>
      <a:lvl2pPr algn="ctr" defTabSz="411480" rtl="0" eaLnBrk="0" fontAlgn="base" hangingPunct="0">
        <a:spcBef>
          <a:spcPct val="0"/>
        </a:spcBef>
        <a:spcAft>
          <a:spcPct val="0"/>
        </a:spcAft>
        <a:defRPr sz="4000">
          <a:solidFill>
            <a:schemeClr val="tx1"/>
          </a:solidFill>
          <a:latin typeface="Calibri" charset="0"/>
          <a:ea typeface="ＭＳ Ｐゴシック" charset="-128"/>
          <a:cs typeface="ＭＳ Ｐゴシック" charset="-128"/>
        </a:defRPr>
      </a:lvl2pPr>
      <a:lvl3pPr algn="ctr" defTabSz="411480" rtl="0" eaLnBrk="0" fontAlgn="base" hangingPunct="0">
        <a:spcBef>
          <a:spcPct val="0"/>
        </a:spcBef>
        <a:spcAft>
          <a:spcPct val="0"/>
        </a:spcAft>
        <a:defRPr sz="4000">
          <a:solidFill>
            <a:schemeClr val="tx1"/>
          </a:solidFill>
          <a:latin typeface="Calibri" charset="0"/>
          <a:ea typeface="ＭＳ Ｐゴシック" charset="-128"/>
          <a:cs typeface="ＭＳ Ｐゴシック" charset="-128"/>
        </a:defRPr>
      </a:lvl3pPr>
      <a:lvl4pPr algn="ctr" defTabSz="411480" rtl="0" eaLnBrk="0" fontAlgn="base" hangingPunct="0">
        <a:spcBef>
          <a:spcPct val="0"/>
        </a:spcBef>
        <a:spcAft>
          <a:spcPct val="0"/>
        </a:spcAft>
        <a:defRPr sz="4000">
          <a:solidFill>
            <a:schemeClr val="tx1"/>
          </a:solidFill>
          <a:latin typeface="Calibri" charset="0"/>
          <a:ea typeface="ＭＳ Ｐゴシック" charset="-128"/>
          <a:cs typeface="ＭＳ Ｐゴシック" charset="-128"/>
        </a:defRPr>
      </a:lvl4pPr>
      <a:lvl5pPr algn="ctr" defTabSz="411480" rtl="0" eaLnBrk="0" fontAlgn="base" hangingPunct="0">
        <a:spcBef>
          <a:spcPct val="0"/>
        </a:spcBef>
        <a:spcAft>
          <a:spcPct val="0"/>
        </a:spcAft>
        <a:defRPr sz="4000">
          <a:solidFill>
            <a:schemeClr val="tx1"/>
          </a:solidFill>
          <a:latin typeface="Calibri" charset="0"/>
          <a:ea typeface="ＭＳ Ｐゴシック" charset="-128"/>
          <a:cs typeface="ＭＳ Ｐゴシック" charset="-128"/>
        </a:defRPr>
      </a:lvl5pPr>
      <a:lvl6pPr marL="411480" algn="ctr" defTabSz="411480" rtl="0" fontAlgn="base">
        <a:spcBef>
          <a:spcPct val="0"/>
        </a:spcBef>
        <a:spcAft>
          <a:spcPct val="0"/>
        </a:spcAft>
        <a:defRPr sz="4000">
          <a:solidFill>
            <a:schemeClr val="tx1"/>
          </a:solidFill>
          <a:latin typeface="Calibri" charset="0"/>
          <a:ea typeface="ＭＳ Ｐゴシック" charset="-128"/>
          <a:cs typeface="ＭＳ Ｐゴシック" charset="-128"/>
        </a:defRPr>
      </a:lvl6pPr>
      <a:lvl7pPr marL="822960" algn="ctr" defTabSz="411480" rtl="0" fontAlgn="base">
        <a:spcBef>
          <a:spcPct val="0"/>
        </a:spcBef>
        <a:spcAft>
          <a:spcPct val="0"/>
        </a:spcAft>
        <a:defRPr sz="4000">
          <a:solidFill>
            <a:schemeClr val="tx1"/>
          </a:solidFill>
          <a:latin typeface="Calibri" charset="0"/>
          <a:ea typeface="ＭＳ Ｐゴシック" charset="-128"/>
          <a:cs typeface="ＭＳ Ｐゴシック" charset="-128"/>
        </a:defRPr>
      </a:lvl7pPr>
      <a:lvl8pPr marL="1234440" algn="ctr" defTabSz="411480" rtl="0" fontAlgn="base">
        <a:spcBef>
          <a:spcPct val="0"/>
        </a:spcBef>
        <a:spcAft>
          <a:spcPct val="0"/>
        </a:spcAft>
        <a:defRPr sz="4000">
          <a:solidFill>
            <a:schemeClr val="tx1"/>
          </a:solidFill>
          <a:latin typeface="Calibri" charset="0"/>
          <a:ea typeface="ＭＳ Ｐゴシック" charset="-128"/>
          <a:cs typeface="ＭＳ Ｐゴシック" charset="-128"/>
        </a:defRPr>
      </a:lvl8pPr>
      <a:lvl9pPr marL="1645920" algn="ctr" defTabSz="411480" rtl="0" fontAlgn="base">
        <a:spcBef>
          <a:spcPct val="0"/>
        </a:spcBef>
        <a:spcAft>
          <a:spcPct val="0"/>
        </a:spcAft>
        <a:defRPr sz="4000">
          <a:solidFill>
            <a:schemeClr val="tx1"/>
          </a:solidFill>
          <a:latin typeface="Calibri" charset="0"/>
          <a:ea typeface="ＭＳ Ｐゴシック" charset="-128"/>
          <a:cs typeface="ＭＳ Ｐゴシック" charset="-128"/>
        </a:defRPr>
      </a:lvl9pPr>
    </p:titleStyle>
    <p:bodyStyle>
      <a:lvl1pPr marL="308610" indent="-308610" algn="l" defTabSz="411480" rtl="0" eaLnBrk="0" fontAlgn="base" hangingPunct="0">
        <a:spcBef>
          <a:spcPct val="20000"/>
        </a:spcBef>
        <a:spcAft>
          <a:spcPct val="0"/>
        </a:spcAft>
        <a:buFont typeface="Arial" charset="0"/>
        <a:buChar char="•"/>
        <a:defRPr sz="2900" kern="1200">
          <a:solidFill>
            <a:schemeClr val="tx1"/>
          </a:solidFill>
          <a:latin typeface="+mn-lt"/>
          <a:ea typeface="ＭＳ Ｐゴシック" charset="-128"/>
          <a:cs typeface="ＭＳ Ｐゴシック" charset="-128"/>
        </a:defRPr>
      </a:lvl1pPr>
      <a:lvl2pPr marL="668655" indent="-257175" algn="l" defTabSz="411480" rtl="0" eaLnBrk="0" fontAlgn="base" hangingPunct="0">
        <a:spcBef>
          <a:spcPct val="20000"/>
        </a:spcBef>
        <a:spcAft>
          <a:spcPct val="0"/>
        </a:spcAft>
        <a:buFont typeface="Arial" charset="0"/>
        <a:buChar char="–"/>
        <a:defRPr sz="2500" kern="1200">
          <a:solidFill>
            <a:schemeClr val="tx1"/>
          </a:solidFill>
          <a:latin typeface="+mn-lt"/>
          <a:ea typeface="ＭＳ Ｐゴシック" charset="-128"/>
          <a:cs typeface="+mn-cs"/>
        </a:defRPr>
      </a:lvl2pPr>
      <a:lvl3pPr marL="1028700" indent="-205740" algn="l" defTabSz="41148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440180" indent="-205740" algn="l" defTabSz="411480"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4pPr>
      <a:lvl5pPr marL="1851660" indent="-205740" algn="l" defTabSz="411480"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325437"/>
            <a:ext cx="5791200" cy="1470025"/>
          </a:xfrm>
        </p:spPr>
        <p:txBody>
          <a:bodyPr/>
          <a:lstStyle/>
          <a:p>
            <a:r>
              <a:rPr lang="en-US" dirty="0" smtClean="0">
                <a:solidFill>
                  <a:schemeClr val="tx2"/>
                </a:solidFill>
              </a:rPr>
              <a:t>Why WASH-NTDs Matter</a:t>
            </a:r>
            <a:endParaRPr lang="en-US" dirty="0">
              <a:solidFill>
                <a:schemeClr val="tx2"/>
              </a:solidFill>
            </a:endParaRPr>
          </a:p>
        </p:txBody>
      </p:sp>
      <p:sp>
        <p:nvSpPr>
          <p:cNvPr id="3" name="Subtitle 2"/>
          <p:cNvSpPr>
            <a:spLocks noGrp="1"/>
          </p:cNvSpPr>
          <p:nvPr>
            <p:ph type="subTitle" idx="1"/>
          </p:nvPr>
        </p:nvSpPr>
        <p:spPr>
          <a:xfrm>
            <a:off x="3505200" y="2895600"/>
            <a:ext cx="5638800" cy="2057400"/>
          </a:xfrm>
        </p:spPr>
        <p:txBody>
          <a:bodyPr/>
          <a:lstStyle/>
          <a:p>
            <a:pPr algn="r"/>
            <a:endParaRPr lang="en-US" sz="2400" dirty="0">
              <a:solidFill>
                <a:schemeClr val="tx2"/>
              </a:solidFill>
            </a:endParaRPr>
          </a:p>
          <a:p>
            <a:pPr algn="r"/>
            <a:r>
              <a:rPr lang="en-US" sz="2400" dirty="0" smtClean="0">
                <a:solidFill>
                  <a:schemeClr val="tx2"/>
                </a:solidFill>
              </a:rPr>
              <a:t>WASHplus Project</a:t>
            </a:r>
            <a:endParaRPr lang="en-US" sz="2400" dirty="0">
              <a:solidFill>
                <a:schemeClr val="tx2"/>
              </a:solidFill>
            </a:endParaRPr>
          </a:p>
          <a:p>
            <a:pPr algn="r"/>
            <a:r>
              <a:rPr lang="en-US" sz="2400" dirty="0" smtClean="0">
                <a:solidFill>
                  <a:schemeClr val="tx2"/>
                </a:solidFill>
              </a:rPr>
              <a:t>April 2016</a:t>
            </a:r>
            <a:endParaRPr lang="en-US" sz="2400" dirty="0">
              <a:solidFill>
                <a:schemeClr val="tx2"/>
              </a:solidFill>
            </a:endParaRPr>
          </a:p>
          <a:p>
            <a:pPr algn="r"/>
            <a:endParaRPr lang="en-US" sz="2400" dirty="0" smtClean="0">
              <a:solidFill>
                <a:schemeClr val="tx2"/>
              </a:solidFill>
            </a:endParaRPr>
          </a:p>
          <a:p>
            <a:pPr algn="r"/>
            <a:endParaRPr lang="en-US" sz="2400" dirty="0" smtClean="0">
              <a:solidFill>
                <a:schemeClr val="tx2"/>
              </a:solidFill>
            </a:endParaRPr>
          </a:p>
        </p:txBody>
      </p:sp>
      <p:pic>
        <p:nvPicPr>
          <p:cNvPr id="4" name="Picture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828800"/>
            <a:ext cx="4953000" cy="4191000"/>
          </a:xfrm>
          <a:prstGeom prst="rect">
            <a:avLst/>
          </a:prstGeom>
          <a:noFill/>
          <a:ln w="9525">
            <a:noFill/>
            <a:miter lim="800000"/>
            <a:headEnd/>
            <a:tailEnd/>
          </a:ln>
        </p:spPr>
      </p:pic>
    </p:spTree>
    <p:extLst>
      <p:ext uri="{BB962C8B-B14F-4D97-AF65-F5344CB8AC3E}">
        <p14:creationId xmlns:p14="http://schemas.microsoft.com/office/powerpoint/2010/main" val="1681524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110169" y="224512"/>
            <a:ext cx="8951281" cy="1325563"/>
          </a:xfrm>
          <a:prstGeom prst="rect">
            <a:avLst/>
          </a:prstGeom>
        </p:spPr>
        <p:txBody>
          <a:bodyPr>
            <a:noAutofit/>
          </a:bodyPr>
          <a:lstStyle/>
          <a:p>
            <a:pPr lvl="0" algn="r" defTabSz="555498">
              <a:defRPr sz="1800">
                <a:solidFill>
                  <a:srgbClr val="000000"/>
                </a:solidFill>
              </a:defRPr>
            </a:pPr>
            <a:r>
              <a:rPr sz="3600" b="1" dirty="0"/>
              <a:t>Common ground for </a:t>
            </a:r>
            <a:r>
              <a:rPr sz="3600" b="1" dirty="0" smtClean="0"/>
              <a:t>collaboration</a:t>
            </a:r>
            <a:r>
              <a:rPr sz="3600" b="1" dirty="0">
                <a:solidFill>
                  <a:srgbClr val="FFFFFF"/>
                </a:solidFill>
              </a:rPr>
              <a:t/>
            </a:r>
            <a:br>
              <a:rPr sz="3600" b="1" dirty="0">
                <a:solidFill>
                  <a:srgbClr val="FFFFFF"/>
                </a:solidFill>
              </a:rPr>
            </a:br>
            <a:endParaRPr sz="3600" b="1" dirty="0">
              <a:solidFill>
                <a:srgbClr val="FFFFFF"/>
              </a:solidFill>
            </a:endParaRPr>
          </a:p>
        </p:txBody>
      </p:sp>
      <p:pic>
        <p:nvPicPr>
          <p:cNvPr id="110" name="image7.png"/>
          <p:cNvPicPr/>
          <p:nvPr/>
        </p:nvPicPr>
        <p:blipFill>
          <a:blip r:embed="rId3">
            <a:extLst/>
          </a:blip>
          <a:stretch>
            <a:fillRect/>
          </a:stretch>
        </p:blipFill>
        <p:spPr>
          <a:xfrm>
            <a:off x="7659757" y="5562419"/>
            <a:ext cx="1336606" cy="1171576"/>
          </a:xfrm>
          <a:prstGeom prst="rect">
            <a:avLst/>
          </a:prstGeom>
          <a:ln w="12700">
            <a:miter lim="400000"/>
          </a:ln>
        </p:spPr>
      </p:pic>
      <p:pic>
        <p:nvPicPr>
          <p:cNvPr id="111" name="image8.png"/>
          <p:cNvPicPr/>
          <p:nvPr/>
        </p:nvPicPr>
        <p:blipFill>
          <a:blip r:embed="rId4">
            <a:extLst/>
          </a:blip>
          <a:stretch>
            <a:fillRect/>
          </a:stretch>
        </p:blipFill>
        <p:spPr>
          <a:xfrm>
            <a:off x="1828800" y="1143000"/>
            <a:ext cx="6834556" cy="5113369"/>
          </a:xfrm>
          <a:prstGeom prst="rect">
            <a:avLst/>
          </a:prstGeom>
          <a:ln w="12700">
            <a:miter lim="400000"/>
          </a:ln>
        </p:spPr>
      </p:pic>
      <p:sp>
        <p:nvSpPr>
          <p:cNvPr id="112" name="Shape 112"/>
          <p:cNvSpPr/>
          <p:nvPr/>
        </p:nvSpPr>
        <p:spPr>
          <a:xfrm>
            <a:off x="6851650" y="6471356"/>
            <a:ext cx="2209800" cy="215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just">
              <a:lnSpc>
                <a:spcPct val="120000"/>
              </a:lnSpc>
              <a:defRPr sz="1500"/>
            </a:lvl1pPr>
          </a:lstStyle>
          <a:p>
            <a:pPr lvl="0">
              <a:defRPr sz="1800"/>
            </a:pPr>
            <a:r>
              <a:rPr sz="1500" dirty="0"/>
              <a:t>Source: WHO, 2015</a:t>
            </a:r>
          </a:p>
        </p:txBody>
      </p:sp>
    </p:spTree>
    <p:extLst>
      <p:ext uri="{BB962C8B-B14F-4D97-AF65-F5344CB8AC3E}">
        <p14:creationId xmlns:p14="http://schemas.microsoft.com/office/powerpoint/2010/main" val="189781860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NTDs?</a:t>
            </a:r>
            <a:endParaRPr lang="en-US" dirty="0"/>
          </a:p>
        </p:txBody>
      </p:sp>
      <p:sp>
        <p:nvSpPr>
          <p:cNvPr id="3" name="Content Placeholder 2"/>
          <p:cNvSpPr>
            <a:spLocks noGrp="1"/>
          </p:cNvSpPr>
          <p:nvPr>
            <p:ph idx="1"/>
          </p:nvPr>
        </p:nvSpPr>
        <p:spPr/>
        <p:txBody>
          <a:bodyPr/>
          <a:lstStyle/>
          <a:p>
            <a:r>
              <a:rPr lang="en-US" dirty="0" smtClean="0"/>
              <a:t>Soil transmitted </a:t>
            </a:r>
            <a:r>
              <a:rPr lang="en-US" dirty="0" err="1" smtClean="0"/>
              <a:t>helminths</a:t>
            </a:r>
            <a:r>
              <a:rPr lang="en-US" dirty="0" smtClean="0"/>
              <a:t> (Worms)</a:t>
            </a:r>
          </a:p>
          <a:p>
            <a:pPr lvl="1"/>
            <a:r>
              <a:rPr lang="en-US" dirty="0" smtClean="0"/>
              <a:t>Round worm</a:t>
            </a:r>
          </a:p>
          <a:p>
            <a:pPr lvl="1"/>
            <a:r>
              <a:rPr lang="en-US" dirty="0" smtClean="0"/>
              <a:t>Whip worm</a:t>
            </a:r>
          </a:p>
          <a:p>
            <a:pPr lvl="1"/>
            <a:r>
              <a:rPr lang="en-US" dirty="0" smtClean="0"/>
              <a:t>Hook worm</a:t>
            </a:r>
          </a:p>
          <a:p>
            <a:r>
              <a:rPr lang="en-US" dirty="0" err="1" smtClean="0"/>
              <a:t>Schistosomiasis</a:t>
            </a:r>
            <a:endParaRPr lang="en-US" dirty="0" smtClean="0"/>
          </a:p>
          <a:p>
            <a:r>
              <a:rPr lang="en-US" dirty="0" smtClean="0"/>
              <a:t>Trachoma</a:t>
            </a:r>
          </a:p>
          <a:p>
            <a:r>
              <a:rPr lang="en-US" dirty="0" smtClean="0"/>
              <a:t>Lymphatic </a:t>
            </a:r>
            <a:r>
              <a:rPr lang="en-US" dirty="0" err="1" smtClean="0"/>
              <a:t>filariasis</a:t>
            </a:r>
            <a:r>
              <a:rPr lang="en-US" dirty="0" smtClean="0"/>
              <a:t> (elephantiasis)</a:t>
            </a:r>
          </a:p>
          <a:p>
            <a:r>
              <a:rPr lang="en-US" dirty="0" err="1" smtClean="0"/>
              <a:t>Onchocerciasis</a:t>
            </a:r>
            <a:r>
              <a:rPr lang="en-US" dirty="0" smtClean="0"/>
              <a:t> (river blindness)</a:t>
            </a:r>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6182" y="1219200"/>
            <a:ext cx="272781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175" y="36576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04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address NTDs?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Preventive chemotherapy</a:t>
            </a:r>
          </a:p>
          <a:p>
            <a:pPr marL="514350" indent="-514350">
              <a:buAutoNum type="arabicPeriod"/>
            </a:pPr>
            <a:r>
              <a:rPr lang="en-US" dirty="0" smtClean="0"/>
              <a:t>Innovative and intensified disease management</a:t>
            </a:r>
          </a:p>
          <a:p>
            <a:pPr marL="514350" indent="-514350">
              <a:buAutoNum type="arabicPeriod"/>
            </a:pPr>
            <a:r>
              <a:rPr lang="en-US" dirty="0" smtClean="0"/>
              <a:t>Vector control and pesticide management</a:t>
            </a:r>
          </a:p>
          <a:p>
            <a:pPr marL="514350" indent="-514350">
              <a:buAutoNum type="arabicPeriod"/>
            </a:pPr>
            <a:r>
              <a:rPr lang="en-US" dirty="0" smtClean="0"/>
              <a:t>Safe drinking water, basic sanitation and hygiene services and education</a:t>
            </a:r>
          </a:p>
          <a:p>
            <a:pPr marL="514350" indent="-514350">
              <a:buAutoNum type="arabicPeriod"/>
            </a:pPr>
            <a:r>
              <a:rPr lang="en-US" dirty="0" smtClean="0"/>
              <a:t>Veterinary public health services</a:t>
            </a:r>
          </a:p>
          <a:p>
            <a:pPr marL="0" indent="0">
              <a:buNone/>
            </a:pPr>
            <a:endParaRPr lang="en-US" dirty="0" smtClean="0"/>
          </a:p>
          <a:p>
            <a:endParaRPr lang="en-US" dirty="0"/>
          </a:p>
        </p:txBody>
      </p:sp>
    </p:spTree>
    <p:extLst>
      <p:ext uri="{BB962C8B-B14F-4D97-AF65-F5344CB8AC3E}">
        <p14:creationId xmlns:p14="http://schemas.microsoft.com/office/powerpoint/2010/main" val="2160351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Elimination or Control</a:t>
            </a:r>
            <a:endParaRPr lang="en-US" dirty="0"/>
          </a:p>
        </p:txBody>
      </p:sp>
      <p:sp>
        <p:nvSpPr>
          <p:cNvPr id="3" name="Content Placeholder 2"/>
          <p:cNvSpPr>
            <a:spLocks noGrp="1"/>
          </p:cNvSpPr>
          <p:nvPr>
            <p:ph idx="1"/>
          </p:nvPr>
        </p:nvSpPr>
        <p:spPr>
          <a:xfrm>
            <a:off x="457200" y="1600200"/>
            <a:ext cx="3810000" cy="4525963"/>
          </a:xfrm>
        </p:spPr>
        <p:txBody>
          <a:bodyPr/>
          <a:lstStyle/>
          <a:p>
            <a:r>
              <a:rPr lang="en-US" dirty="0" smtClean="0"/>
              <a:t>Trachoma is targeted for elimination by 2020</a:t>
            </a:r>
          </a:p>
          <a:p>
            <a:endParaRPr lang="en-US" dirty="0"/>
          </a:p>
          <a:p>
            <a:pPr marL="0" indent="0">
              <a:buNone/>
            </a:pPr>
            <a:endParaRPr lang="en-US" dirty="0" smtClean="0"/>
          </a:p>
          <a:p>
            <a:r>
              <a:rPr lang="en-US" dirty="0" err="1" smtClean="0"/>
              <a:t>Schistosomiasis</a:t>
            </a:r>
            <a:r>
              <a:rPr lang="en-US" dirty="0" smtClean="0"/>
              <a:t> and STH are targeted for control</a:t>
            </a:r>
            <a:endParaRPr lang="en-US" dirty="0"/>
          </a:p>
        </p:txBody>
      </p:sp>
      <p:pic>
        <p:nvPicPr>
          <p:cNvPr id="1026" name="Picture 2" descr="Adults of S. mansoni. The thin female resides in the gynecophoral canal of the thicker male.  Note the tuberculate exterior of the male in Figur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48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3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457200" y="1066800"/>
            <a:ext cx="8229600" cy="5029199"/>
          </a:xfrm>
          <a:prstGeom prst="rect">
            <a:avLst/>
          </a:prstGeom>
        </p:spPr>
      </p:pic>
    </p:spTree>
    <p:extLst>
      <p:ext uri="{BB962C8B-B14F-4D97-AF65-F5344CB8AC3E}">
        <p14:creationId xmlns:p14="http://schemas.microsoft.com/office/powerpoint/2010/main" val="370181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STH - Worms</a:t>
            </a:r>
            <a:endParaRPr lang="en-US" dirty="0"/>
          </a:p>
        </p:txBody>
      </p:sp>
      <p:sp>
        <p:nvSpPr>
          <p:cNvPr id="3" name="Content Placeholder 2"/>
          <p:cNvSpPr>
            <a:spLocks noGrp="1"/>
          </p:cNvSpPr>
          <p:nvPr>
            <p:ph idx="1"/>
          </p:nvPr>
        </p:nvSpPr>
        <p:spPr>
          <a:xfrm>
            <a:off x="4762499" y="1447800"/>
            <a:ext cx="4343400" cy="4525963"/>
          </a:xfrm>
        </p:spPr>
        <p:txBody>
          <a:bodyPr/>
          <a:lstStyle/>
          <a:p>
            <a:pPr marL="0" indent="0">
              <a:buNone/>
            </a:pPr>
            <a:r>
              <a:rPr lang="en-US" b="1" dirty="0" smtClean="0"/>
              <a:t>MDA is first line of defense</a:t>
            </a:r>
          </a:p>
          <a:p>
            <a:endParaRPr lang="en-US" dirty="0"/>
          </a:p>
          <a:p>
            <a:pPr marL="0" indent="0">
              <a:buNone/>
            </a:pPr>
            <a:r>
              <a:rPr lang="en-US" b="1" dirty="0" smtClean="0"/>
              <a:t>To prevent reinfection</a:t>
            </a:r>
          </a:p>
          <a:p>
            <a:r>
              <a:rPr lang="en-US" dirty="0" smtClean="0"/>
              <a:t>Effective Sanitation</a:t>
            </a:r>
          </a:p>
          <a:p>
            <a:r>
              <a:rPr lang="en-US" dirty="0" smtClean="0"/>
              <a:t>Sewage disposal and treatment</a:t>
            </a:r>
          </a:p>
          <a:p>
            <a:r>
              <a:rPr lang="en-US" dirty="0" smtClean="0"/>
              <a:t>Shoes (to prevent for hook worm)</a:t>
            </a:r>
            <a:endParaRPr lang="en-US" dirty="0"/>
          </a:p>
        </p:txBody>
      </p:sp>
      <p:pic>
        <p:nvPicPr>
          <p:cNvPr id="2050" name="Picture 2" descr="http://heartwormtreatment-fordogs.com/wp-content/uploads/2011/05/hookworm-infection-under-human-sk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5651"/>
            <a:ext cx="4762499" cy="356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31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Schistosomiasis</a:t>
            </a:r>
            <a:endParaRPr lang="en-US" dirty="0"/>
          </a:p>
        </p:txBody>
      </p:sp>
      <p:sp>
        <p:nvSpPr>
          <p:cNvPr id="3" name="Content Placeholder 2"/>
          <p:cNvSpPr>
            <a:spLocks noGrp="1"/>
          </p:cNvSpPr>
          <p:nvPr>
            <p:ph idx="1"/>
          </p:nvPr>
        </p:nvSpPr>
        <p:spPr/>
        <p:txBody>
          <a:bodyPr/>
          <a:lstStyle/>
          <a:p>
            <a:pPr marL="0" indent="0">
              <a:buNone/>
            </a:pPr>
            <a:r>
              <a:rPr lang="en-US" b="1" dirty="0" smtClean="0"/>
              <a:t>Mass drug administration</a:t>
            </a:r>
          </a:p>
          <a:p>
            <a:pPr marL="0" indent="0">
              <a:buNone/>
            </a:pPr>
            <a:endParaRPr lang="en-US" dirty="0"/>
          </a:p>
          <a:p>
            <a:pPr marL="0" indent="0">
              <a:spcBef>
                <a:spcPts val="0"/>
              </a:spcBef>
              <a:buNone/>
            </a:pPr>
            <a:r>
              <a:rPr lang="en-US" b="1" dirty="0" smtClean="0"/>
              <a:t>To break the cycle/prevent </a:t>
            </a:r>
          </a:p>
          <a:p>
            <a:pPr marL="0" indent="0">
              <a:spcBef>
                <a:spcPts val="0"/>
              </a:spcBef>
              <a:buNone/>
            </a:pPr>
            <a:r>
              <a:rPr lang="en-US" b="1" dirty="0" smtClean="0"/>
              <a:t>reinfection</a:t>
            </a:r>
          </a:p>
          <a:p>
            <a:r>
              <a:rPr lang="en-US" dirty="0" smtClean="0"/>
              <a:t>Improved sanitation</a:t>
            </a:r>
          </a:p>
          <a:p>
            <a:r>
              <a:rPr lang="en-US" dirty="0" smtClean="0"/>
              <a:t>Save drinking water</a:t>
            </a:r>
          </a:p>
          <a:p>
            <a:r>
              <a:rPr lang="en-US" dirty="0" smtClean="0"/>
              <a:t>Snail control</a:t>
            </a:r>
          </a:p>
          <a:p>
            <a:r>
              <a:rPr lang="en-US" dirty="0" smtClean="0"/>
              <a:t>No peeing in rivers/lakes</a:t>
            </a:r>
            <a:endParaRPr lang="en-US" dirty="0"/>
          </a:p>
        </p:txBody>
      </p:sp>
      <p:pic>
        <p:nvPicPr>
          <p:cNvPr id="1026" name="Picture 2" descr="C:\Users\rbery\AppData\Local\Microsoft\Windows\Temporary Internet Files\Content.Outlook\IGMVIEVE\Child Big Stoma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7524"/>
            <a:ext cx="3257550" cy="487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02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Trachoma</a:t>
            </a:r>
            <a:endParaRPr lang="en-US" dirty="0"/>
          </a:p>
        </p:txBody>
      </p:sp>
      <p:sp>
        <p:nvSpPr>
          <p:cNvPr id="3" name="Content Placeholder 2"/>
          <p:cNvSpPr>
            <a:spLocks noGrp="1"/>
          </p:cNvSpPr>
          <p:nvPr>
            <p:ph idx="1"/>
          </p:nvPr>
        </p:nvSpPr>
        <p:spPr>
          <a:xfrm>
            <a:off x="533400" y="1295400"/>
            <a:ext cx="5715000" cy="4525963"/>
          </a:xfrm>
        </p:spPr>
        <p:txBody>
          <a:bodyPr/>
          <a:lstStyle/>
          <a:p>
            <a:pPr marL="0" indent="0">
              <a:buNone/>
            </a:pPr>
            <a:r>
              <a:rPr lang="en-US" b="1" dirty="0" smtClean="0"/>
              <a:t>SAFE Strategy</a:t>
            </a:r>
          </a:p>
          <a:p>
            <a:r>
              <a:rPr lang="en-US" dirty="0" smtClean="0"/>
              <a:t>Surgery for people with trachoma </a:t>
            </a:r>
            <a:r>
              <a:rPr lang="en-US" dirty="0" err="1" smtClean="0"/>
              <a:t>troustrichaisis</a:t>
            </a:r>
            <a:endParaRPr lang="en-US" dirty="0" smtClean="0"/>
          </a:p>
          <a:p>
            <a:r>
              <a:rPr lang="en-US" dirty="0" smtClean="0"/>
              <a:t>Antibiotics to reduce chlamydial infection</a:t>
            </a:r>
          </a:p>
          <a:p>
            <a:r>
              <a:rPr lang="en-US" dirty="0" smtClean="0"/>
              <a:t>Facial cleanliness to reduce transmission risk</a:t>
            </a:r>
          </a:p>
          <a:p>
            <a:r>
              <a:rPr lang="en-US" dirty="0" smtClean="0"/>
              <a:t>Environmental improvements</a:t>
            </a:r>
          </a:p>
          <a:p>
            <a:pPr lvl="1"/>
            <a:r>
              <a:rPr lang="en-US" dirty="0" smtClean="0"/>
              <a:t>Sanitation, hygiene behaviors, face washing</a:t>
            </a:r>
          </a:p>
        </p:txBody>
      </p:sp>
      <p:pic>
        <p:nvPicPr>
          <p:cNvPr id="3074" name="Picture 2" descr="http://www.cbmus.org/images/content/pagebuilder/subpage-trachoma-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891" y="762000"/>
            <a:ext cx="2974109"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611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Focus on Behaviors</a:t>
            </a:r>
            <a:endParaRPr lang="en-US" sz="3600" b="1" dirty="0"/>
          </a:p>
        </p:txBody>
      </p:sp>
      <p:pic>
        <p:nvPicPr>
          <p:cNvPr id="4" name="image7.png"/>
          <p:cNvPicPr/>
          <p:nvPr/>
        </p:nvPicPr>
        <p:blipFill>
          <a:blip r:embed="rId3">
            <a:extLst/>
          </a:blip>
          <a:stretch>
            <a:fillRect/>
          </a:stretch>
        </p:blipFill>
        <p:spPr>
          <a:xfrm>
            <a:off x="7659757" y="5562419"/>
            <a:ext cx="1336606" cy="1171576"/>
          </a:xfrm>
          <a:prstGeom prst="rect">
            <a:avLst/>
          </a:prstGeom>
          <a:ln w="12700">
            <a:miter lim="400000"/>
          </a:ln>
        </p:spPr>
      </p:pic>
      <p:sp>
        <p:nvSpPr>
          <p:cNvPr id="5" name="Rectangle 5"/>
          <p:cNvSpPr>
            <a:spLocks noChangeArrowheads="1"/>
          </p:cNvSpPr>
          <p:nvPr/>
        </p:nvSpPr>
        <p:spPr bwMode="auto">
          <a:xfrm>
            <a:off x="22034" y="1393765"/>
            <a:ext cx="4098275" cy="484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598" tIns="50798" rIns="101598" bIns="50798">
            <a:spAutoFit/>
          </a:bodyPr>
          <a:lstStyle>
            <a:lvl1pPr marL="342900" indent="-342900">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pPr>
              <a:buFont typeface="Arial" panose="020B0604020202020204" pitchFamily="34" charset="0"/>
              <a:buChar char="•"/>
            </a:pPr>
            <a:r>
              <a:rPr lang="en-US" altLang="en-US" sz="2800" dirty="0">
                <a:latin typeface="Calibri" panose="020F0502020204030204" pitchFamily="34" charset="0"/>
              </a:rPr>
              <a:t>Proper Sanitation</a:t>
            </a:r>
          </a:p>
          <a:p>
            <a:pPr>
              <a:buFont typeface="Arial" panose="020B0604020202020204" pitchFamily="34" charset="0"/>
              <a:buChar char="•"/>
            </a:pPr>
            <a:r>
              <a:rPr lang="en-US" altLang="en-US" sz="2800" dirty="0">
                <a:latin typeface="Calibri" panose="020F0502020204030204" pitchFamily="34" charset="0"/>
              </a:rPr>
              <a:t>Handwashing</a:t>
            </a:r>
          </a:p>
          <a:p>
            <a:pPr>
              <a:buFont typeface="Arial" panose="020B0604020202020204" pitchFamily="34" charset="0"/>
              <a:buChar char="•"/>
            </a:pPr>
            <a:r>
              <a:rPr lang="en-US" altLang="en-US" sz="2800" dirty="0">
                <a:latin typeface="Calibri" panose="020F0502020204030204" pitchFamily="34" charset="0"/>
              </a:rPr>
              <a:t>Face Washing</a:t>
            </a:r>
          </a:p>
          <a:p>
            <a:pPr>
              <a:buFont typeface="Arial" panose="020B0604020202020204" pitchFamily="34" charset="0"/>
              <a:buChar char="•"/>
            </a:pPr>
            <a:r>
              <a:rPr lang="en-US" altLang="en-US" sz="2800" dirty="0">
                <a:latin typeface="Calibri" panose="020F0502020204030204" pitchFamily="34" charset="0"/>
              </a:rPr>
              <a:t>Safe Storage &amp; Treatment of Water</a:t>
            </a:r>
          </a:p>
          <a:p>
            <a:pPr>
              <a:buFont typeface="Arial" panose="020B0604020202020204" pitchFamily="34" charset="0"/>
              <a:buChar char="•"/>
            </a:pPr>
            <a:endParaRPr lang="en-US" altLang="en-US" sz="1800" dirty="0">
              <a:latin typeface="Calibri" panose="020F0502020204030204" pitchFamily="34" charset="0"/>
            </a:endParaRPr>
          </a:p>
          <a:p>
            <a:pPr>
              <a:buFont typeface="Arial" panose="020B0604020202020204" pitchFamily="34" charset="0"/>
              <a:buChar char="•"/>
            </a:pPr>
            <a:r>
              <a:rPr lang="en-US" altLang="en-US" sz="2800" dirty="0" smtClean="0">
                <a:latin typeface="Calibri" panose="020F0502020204030204" pitchFamily="34" charset="0"/>
              </a:rPr>
              <a:t>Wearing shoes</a:t>
            </a:r>
            <a:endParaRPr lang="en-US" altLang="en-US" sz="2800" dirty="0">
              <a:latin typeface="Calibri" panose="020F0502020204030204" pitchFamily="34" charset="0"/>
            </a:endParaRPr>
          </a:p>
          <a:p>
            <a:pPr>
              <a:buFont typeface="Arial" panose="020B0604020202020204" pitchFamily="34" charset="0"/>
              <a:buChar char="•"/>
            </a:pPr>
            <a:r>
              <a:rPr lang="en-US" altLang="en-US" sz="2800" dirty="0">
                <a:latin typeface="Calibri" panose="020F0502020204030204" pitchFamily="34" charset="0"/>
              </a:rPr>
              <a:t>No Peeing in Open Water</a:t>
            </a:r>
          </a:p>
          <a:p>
            <a:pPr>
              <a:buFont typeface="Arial" panose="020B0604020202020204" pitchFamily="34" charset="0"/>
              <a:buChar char="•"/>
            </a:pPr>
            <a:r>
              <a:rPr lang="en-US" altLang="en-US" sz="2800" dirty="0">
                <a:latin typeface="Calibri" panose="020F0502020204030204" pitchFamily="34" charset="0"/>
              </a:rPr>
              <a:t>No Bathing/Playing in Open Water Sources</a:t>
            </a:r>
          </a:p>
        </p:txBody>
      </p:sp>
      <p:pic>
        <p:nvPicPr>
          <p:cNvPr id="6" name="Picture 16" descr="bangladesh south 33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9610" y="1658983"/>
            <a:ext cx="2214389" cy="215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0309" y="1658983"/>
            <a:ext cx="2809302" cy="519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p:cNvSpPr>
            <a:spLocks noChangeArrowheads="1"/>
          </p:cNvSpPr>
          <p:nvPr/>
        </p:nvSpPr>
        <p:spPr bwMode="auto">
          <a:xfrm>
            <a:off x="6861003" y="2263662"/>
            <a:ext cx="2351602" cy="36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spAutoFit/>
          </a:bodyPr>
          <a:lstStyle>
            <a:lvl1pPr>
              <a:defRPr sz="3200">
                <a:solidFill>
                  <a:srgbClr val="000000"/>
                </a:solidFill>
                <a:latin typeface="Gill Sans" charset="0"/>
                <a:ea typeface="ヒラギノ角ゴ ProN W3" charset="-128"/>
                <a:sym typeface="Gill Sans" charset="0"/>
              </a:defRPr>
            </a:lvl1pPr>
            <a:lvl2pPr marL="742950" indent="-285750">
              <a:defRPr sz="3200">
                <a:solidFill>
                  <a:srgbClr val="000000"/>
                </a:solidFill>
                <a:latin typeface="Gill Sans" charset="0"/>
                <a:ea typeface="ヒラギノ角ゴ ProN W3" charset="-128"/>
                <a:sym typeface="Gill Sans" charset="0"/>
              </a:defRPr>
            </a:lvl2pPr>
            <a:lvl3pPr marL="1143000" indent="-228600">
              <a:defRPr sz="3200">
                <a:solidFill>
                  <a:srgbClr val="000000"/>
                </a:solidFill>
                <a:latin typeface="Gill Sans" charset="0"/>
                <a:ea typeface="ヒラギノ角ゴ ProN W3" charset="-128"/>
                <a:sym typeface="Gill Sans" charset="0"/>
              </a:defRPr>
            </a:lvl3pPr>
            <a:lvl4pPr marL="1600200" indent="-228600">
              <a:defRPr sz="3200">
                <a:solidFill>
                  <a:srgbClr val="000000"/>
                </a:solidFill>
                <a:latin typeface="Gill Sans" charset="0"/>
                <a:ea typeface="ヒラギノ角ゴ ProN W3" charset="-128"/>
                <a:sym typeface="Gill Sans" charset="0"/>
              </a:defRPr>
            </a:lvl4pPr>
            <a:lvl5pPr marL="2057400" indent="-228600">
              <a:defRPr sz="3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128"/>
                <a:sym typeface="Gill Sans" charset="0"/>
              </a:defRPr>
            </a:lvl9pPr>
          </a:lstStyle>
          <a:p>
            <a:r>
              <a:rPr lang="en-US" altLang="en-US" sz="1700" b="1" dirty="0">
                <a:solidFill>
                  <a:schemeClr val="bg1"/>
                </a:solidFill>
                <a:latin typeface="Tahoma" panose="020B0604030504040204" pitchFamily="34" charset="0"/>
              </a:rPr>
              <a:t>Safe Feces Disposal</a:t>
            </a:r>
          </a:p>
        </p:txBody>
      </p:sp>
      <p:pic>
        <p:nvPicPr>
          <p:cNvPr id="11" name="Picture 10"/>
          <p:cNvPicPr>
            <a:picLocks noChangeAspect="1"/>
          </p:cNvPicPr>
          <p:nvPr/>
        </p:nvPicPr>
        <p:blipFill>
          <a:blip r:embed="rId6"/>
          <a:stretch>
            <a:fillRect/>
          </a:stretch>
        </p:blipFill>
        <p:spPr>
          <a:xfrm>
            <a:off x="6929610" y="3794293"/>
            <a:ext cx="2214389" cy="3066697"/>
          </a:xfrm>
          <a:prstGeom prst="rect">
            <a:avLst/>
          </a:prstGeom>
        </p:spPr>
      </p:pic>
    </p:spTree>
    <p:extLst>
      <p:ext uri="{BB962C8B-B14F-4D97-AF65-F5344CB8AC3E}">
        <p14:creationId xmlns:p14="http://schemas.microsoft.com/office/powerpoint/2010/main" val="335613902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4186</TotalTime>
  <Words>922</Words>
  <Application>Microsoft Office PowerPoint</Application>
  <PresentationFormat>On-screen Show (4:3)</PresentationFormat>
  <Paragraphs>113</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MS PGothic</vt:lpstr>
      <vt:lpstr>ヒラギノ角ゴ ProN W3</vt:lpstr>
      <vt:lpstr>Arial</vt:lpstr>
      <vt:lpstr>Calibri</vt:lpstr>
      <vt:lpstr>Gill Sans</vt:lpstr>
      <vt:lpstr>Tahoma</vt:lpstr>
      <vt:lpstr>3_Office Theme</vt:lpstr>
      <vt:lpstr>Why WASH-NTDs Matter</vt:lpstr>
      <vt:lpstr>What are NTDs?</vt:lpstr>
      <vt:lpstr>How to address NTDs?</vt:lpstr>
      <vt:lpstr>Elimination or Control</vt:lpstr>
      <vt:lpstr>PowerPoint Presentation</vt:lpstr>
      <vt:lpstr>STH - Worms</vt:lpstr>
      <vt:lpstr>Schistosomiasis</vt:lpstr>
      <vt:lpstr>Trachoma</vt:lpstr>
      <vt:lpstr>Focus on Behaviors</vt:lpstr>
      <vt:lpstr>Common ground for collaboration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WASH-NTD Assessment Bangladesh</dc:title>
  <dc:creator>GHPN Acct</dc:creator>
  <cp:lastModifiedBy>Inam Sakinah</cp:lastModifiedBy>
  <cp:revision>121</cp:revision>
  <dcterms:created xsi:type="dcterms:W3CDTF">2013-10-13T16:51:07Z</dcterms:created>
  <dcterms:modified xsi:type="dcterms:W3CDTF">2016-07-27T18:57:02Z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