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92" r:id="rId3"/>
    <p:sldId id="293" r:id="rId4"/>
    <p:sldId id="294" r:id="rId5"/>
    <p:sldId id="295" r:id="rId6"/>
    <p:sldId id="302" r:id="rId7"/>
    <p:sldId id="297" r:id="rId8"/>
    <p:sldId id="298" r:id="rId9"/>
    <p:sldId id="299" r:id="rId10"/>
    <p:sldId id="30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llo, Kerry" initials="G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31" autoAdjust="0"/>
  </p:normalViewPr>
  <p:slideViewPr>
    <p:cSldViewPr>
      <p:cViewPr varScale="1">
        <p:scale>
          <a:sx n="49" d="100"/>
          <a:sy n="49" d="100"/>
        </p:scale>
        <p:origin x="94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32A2C-1CD0-4937-9FF6-9AF0A4019288}" type="datetimeFigureOut">
              <a:rPr lang="en-US" smtClean="0"/>
              <a:pPr/>
              <a:t>7/27/2016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2FC39-1ECA-4D02-A042-F85E199518C9}" type="slidenum">
              <a:rPr lang="en-US" smtClean="0"/>
              <a:pPr/>
              <a:t>‹#›</a:t>
            </a:fld>
            <a:endParaRPr lang="en-US"/>
          </a:p>
        </p:txBody>
      </p:sp>
    </p:spTree>
    <p:extLst>
      <p:ext uri="{BB962C8B-B14F-4D97-AF65-F5344CB8AC3E}">
        <p14:creationId xmlns:p14="http://schemas.microsoft.com/office/powerpoint/2010/main" val="187767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pitchFamily="18" charset="0"/>
                <a:ea typeface="MS PGothic" panose="020B0600070205080204" pitchFamily="34" charset="-128"/>
              </a:rPr>
              <a:t>As we know, most diarrhea is caused by unsafe water, inadequate sanitation and poor hygiene….</a:t>
            </a:r>
          </a:p>
          <a:p>
            <a:pPr eaLnBrk="1" hangingPunct="1">
              <a:spcBef>
                <a:spcPct val="0"/>
              </a:spcBef>
            </a:pPr>
            <a:r>
              <a:rPr lang="en-US" altLang="en-US" smtClean="0">
                <a:latin typeface="Times" pitchFamily="18" charset="0"/>
                <a:ea typeface="MS PGothic" panose="020B0600070205080204" pitchFamily="34" charset="-128"/>
              </a:rPr>
              <a:t>in people with immune compromised systems, diarrhea can happen more often and more severely</a:t>
            </a:r>
          </a:p>
          <a:p>
            <a:pPr eaLnBrk="1" hangingPunct="1">
              <a:spcBef>
                <a:spcPct val="0"/>
              </a:spcBef>
            </a:pPr>
            <a:r>
              <a:rPr lang="en-US" altLang="en-US" smtClean="0">
                <a:latin typeface="Times" pitchFamily="18" charset="0"/>
                <a:ea typeface="MS PGothic" panose="020B0600070205080204" pitchFamily="34" charset="-128"/>
              </a:rPr>
              <a:t>Most people living with HIV get diarrhea….</a:t>
            </a:r>
          </a:p>
          <a:p>
            <a:pPr eaLnBrk="1" hangingPunct="1">
              <a:spcBef>
                <a:spcPct val="0"/>
              </a:spcBef>
            </a:pPr>
            <a:endParaRPr lang="en-US" altLang="en-US" smtClean="0">
              <a:latin typeface="Times" pitchFamily="18" charset="0"/>
              <a:ea typeface="MS PGothic" panose="020B0600070205080204" pitchFamily="34" charset="-128"/>
            </a:endParaRPr>
          </a:p>
          <a:p>
            <a:pPr eaLnBrk="1" hangingPunct="1">
              <a:spcBef>
                <a:spcPct val="0"/>
              </a:spcBef>
            </a:pPr>
            <a:r>
              <a:rPr lang="en-US" altLang="en-US" smtClean="0">
                <a:latin typeface="Times" pitchFamily="18" charset="0"/>
                <a:ea typeface="MS PGothic" panose="020B0600070205080204" pitchFamily="34" charset="-128"/>
              </a:rPr>
              <a:t>And diarrhea reduces a body’s ability to absorb life saving medicines and nutrients in food….this causes malnutrition which further exacerbates the effects of HIV</a:t>
            </a:r>
          </a:p>
          <a:p>
            <a:pPr eaLnBrk="1" hangingPunct="1">
              <a:spcBef>
                <a:spcPct val="0"/>
              </a:spcBef>
            </a:pPr>
            <a:endParaRPr lang="en-US" altLang="en-US" smtClean="0">
              <a:latin typeface="Times" pitchFamily="18" charset="0"/>
              <a:ea typeface="MS PGothic" panose="020B0600070205080204" pitchFamily="34" charset="-128"/>
            </a:endParaRPr>
          </a:p>
          <a:p>
            <a:pPr eaLnBrk="1" hangingPunct="1">
              <a:spcBef>
                <a:spcPct val="0"/>
              </a:spcBef>
            </a:pPr>
            <a:r>
              <a:rPr lang="en-US" altLang="en-US" smtClean="0">
                <a:latin typeface="Times" pitchFamily="18" charset="0"/>
                <a:ea typeface="MS PGothic" panose="020B0600070205080204" pitchFamily="34" charset="-128"/>
              </a:rPr>
              <a:t>Further….care givers have increased work in taking care of someone with diarrhea and the feces in the environment puts others in the home at risk of getting diarrhea as well</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Geneva" pitchFamily="34" charset="0"/>
              </a:defRPr>
            </a:lvl1pPr>
            <a:lvl2pPr marL="742950" indent="-285750" eaLnBrk="0" hangingPunct="0">
              <a:defRPr>
                <a:solidFill>
                  <a:schemeClr val="tx1"/>
                </a:solidFill>
                <a:latin typeface="Arial" panose="020B0604020202020204" pitchFamily="34" charset="0"/>
                <a:ea typeface="Geneva" pitchFamily="34" charset="0"/>
              </a:defRPr>
            </a:lvl2pPr>
            <a:lvl3pPr marL="1143000" indent="-228600" eaLnBrk="0" hangingPunct="0">
              <a:defRPr>
                <a:solidFill>
                  <a:schemeClr val="tx1"/>
                </a:solidFill>
                <a:latin typeface="Arial" panose="020B0604020202020204" pitchFamily="34" charset="0"/>
                <a:ea typeface="Geneva" pitchFamily="34" charset="0"/>
              </a:defRPr>
            </a:lvl3pPr>
            <a:lvl4pPr marL="1600200" indent="-228600" eaLnBrk="0" hangingPunct="0">
              <a:defRPr>
                <a:solidFill>
                  <a:schemeClr val="tx1"/>
                </a:solidFill>
                <a:latin typeface="Arial" panose="020B0604020202020204" pitchFamily="34" charset="0"/>
                <a:ea typeface="Geneva" pitchFamily="34" charset="0"/>
              </a:defRPr>
            </a:lvl4pPr>
            <a:lvl5pPr marL="2057400" indent="-228600" eaLnBrk="0" hangingPunct="0">
              <a:defRPr>
                <a:solidFill>
                  <a:schemeClr val="tx1"/>
                </a:solidFill>
                <a:latin typeface="Arial" panose="020B0604020202020204" pitchFamily="34" charset="0"/>
                <a:ea typeface="Geneva"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9pPr>
          </a:lstStyle>
          <a:p>
            <a:pPr eaLnBrk="1" hangingPunct="1"/>
            <a:fld id="{AC65DA00-C59F-4B22-B668-FC98ECCC7B0F}" type="slidenum">
              <a:rPr lang="en-US" altLang="en-US"/>
              <a:pPr eaLnBrk="1" hangingPunct="1"/>
              <a:t>2</a:t>
            </a:fld>
            <a:endParaRPr lang="en-US" altLang="en-US"/>
          </a:p>
        </p:txBody>
      </p:sp>
    </p:spTree>
    <p:extLst>
      <p:ext uri="{BB962C8B-B14F-4D97-AF65-F5344CB8AC3E}">
        <p14:creationId xmlns:p14="http://schemas.microsoft.com/office/powerpoint/2010/main" val="195650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smtClean="0"/>
              <a:t>Three practices: Treating and Safely Storing Drinking Water, Using a Latrine, and Washing Hands with Soap  have been shown to reduce incidence of diarrhea. </a:t>
            </a:r>
          </a:p>
          <a:p>
            <a:pPr eaLnBrk="1" hangingPunct="1">
              <a:spcBef>
                <a:spcPct val="0"/>
              </a:spcBef>
            </a:pPr>
            <a:endParaRPr lang="en-US" altLang="en-US" b="0" dirty="0" smtClean="0"/>
          </a:p>
          <a:p>
            <a:pPr eaLnBrk="1" hangingPunct="1">
              <a:spcBef>
                <a:spcPct val="0"/>
              </a:spcBef>
            </a:pPr>
            <a:r>
              <a:rPr lang="en-US" altLang="en-US" b="0" dirty="0" smtClean="0"/>
              <a:t>In general, hand washing has been shown to reduce the risk of diarrhea by over 40 percent.</a:t>
            </a:r>
          </a:p>
          <a:p>
            <a:pPr eaLnBrk="1" hangingPunct="1">
              <a:spcBef>
                <a:spcPct val="0"/>
              </a:spcBef>
            </a:pPr>
            <a:endParaRPr lang="en-US" altLang="en-US" b="0" dirty="0" smtClean="0"/>
          </a:p>
          <a:p>
            <a:pPr eaLnBrk="1" hangingPunct="1">
              <a:spcBef>
                <a:spcPct val="0"/>
              </a:spcBef>
            </a:pPr>
            <a:r>
              <a:rPr lang="en-US" altLang="en-US" b="0" dirty="0" smtClean="0"/>
              <a:t>One key study in Uganda conducted by </a:t>
            </a:r>
            <a:r>
              <a:rPr lang="en-US" altLang="en-US" b="0" dirty="0" err="1" smtClean="0"/>
              <a:t>Lule</a:t>
            </a:r>
            <a:r>
              <a:rPr lang="en-US" altLang="en-US" b="0" dirty="0" smtClean="0"/>
              <a:t> reported that the presence of soap in an HIV affected  household was associated with a reduced number of days with diarrhea.</a:t>
            </a:r>
          </a:p>
          <a:p>
            <a:pPr eaLnBrk="1" hangingPunct="1">
              <a:spcBef>
                <a:spcPct val="0"/>
              </a:spcBef>
            </a:pPr>
            <a:endParaRPr lang="en-US" altLang="en-US" b="1" dirty="0" smtClean="0"/>
          </a:p>
          <a:p>
            <a:pPr eaLnBrk="1" hangingPunct="1">
              <a:spcBef>
                <a:spcPct val="0"/>
              </a:spcBef>
            </a:pPr>
            <a:r>
              <a:rPr lang="en-US" altLang="en-US" b="1" dirty="0" smtClean="0"/>
              <a:t> </a:t>
            </a:r>
            <a:endParaRPr lang="en-US" altLang="en-US" dirty="0" smtClean="0"/>
          </a:p>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Geneva" pitchFamily="34" charset="0"/>
              </a:defRPr>
            </a:lvl1pPr>
            <a:lvl2pPr marL="742950" indent="-285750" eaLnBrk="0" hangingPunct="0">
              <a:defRPr>
                <a:solidFill>
                  <a:schemeClr val="tx1"/>
                </a:solidFill>
                <a:latin typeface="Arial" panose="020B0604020202020204" pitchFamily="34" charset="0"/>
                <a:ea typeface="Geneva" pitchFamily="34" charset="0"/>
              </a:defRPr>
            </a:lvl2pPr>
            <a:lvl3pPr marL="1143000" indent="-228600" eaLnBrk="0" hangingPunct="0">
              <a:defRPr>
                <a:solidFill>
                  <a:schemeClr val="tx1"/>
                </a:solidFill>
                <a:latin typeface="Arial" panose="020B0604020202020204" pitchFamily="34" charset="0"/>
                <a:ea typeface="Geneva" pitchFamily="34" charset="0"/>
              </a:defRPr>
            </a:lvl3pPr>
            <a:lvl4pPr marL="1600200" indent="-228600" eaLnBrk="0" hangingPunct="0">
              <a:defRPr>
                <a:solidFill>
                  <a:schemeClr val="tx1"/>
                </a:solidFill>
                <a:latin typeface="Arial" panose="020B0604020202020204" pitchFamily="34" charset="0"/>
                <a:ea typeface="Geneva" pitchFamily="34" charset="0"/>
              </a:defRPr>
            </a:lvl4pPr>
            <a:lvl5pPr marL="2057400" indent="-228600" eaLnBrk="0" hangingPunct="0">
              <a:defRPr>
                <a:solidFill>
                  <a:schemeClr val="tx1"/>
                </a:solidFill>
                <a:latin typeface="Arial" panose="020B0604020202020204" pitchFamily="34" charset="0"/>
                <a:ea typeface="Geneva"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9pPr>
          </a:lstStyle>
          <a:p>
            <a:pPr eaLnBrk="1" hangingPunct="1"/>
            <a:fld id="{03C5A39B-554F-4970-BD4A-ECC1025161BF}" type="slidenum">
              <a:rPr lang="en-US" altLang="en-US">
                <a:latin typeface="Times" pitchFamily="18" charset="0"/>
                <a:ea typeface="MS PGothic" panose="020B0600070205080204" pitchFamily="34" charset="-128"/>
              </a:rPr>
              <a:pPr eaLnBrk="1" hangingPunct="1"/>
              <a:t>3</a:t>
            </a:fld>
            <a:endParaRPr lang="en-US" altLang="en-US">
              <a:latin typeface="Times" pitchFamily="18" charset="0"/>
              <a:ea typeface="MS PGothic" panose="020B0600070205080204" pitchFamily="34" charset="-128"/>
            </a:endParaRPr>
          </a:p>
        </p:txBody>
      </p:sp>
    </p:spTree>
    <p:extLst>
      <p:ext uri="{BB962C8B-B14F-4D97-AF65-F5344CB8AC3E}">
        <p14:creationId xmlns:p14="http://schemas.microsoft.com/office/powerpoint/2010/main" val="241132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Times" pitchFamily="18" charset="0"/>
                <a:ea typeface="MS PGothic" panose="020B0600070205080204" pitchFamily="34" charset="-128"/>
              </a:rPr>
              <a:t>WASH makes a difference…so the question was HOW can you improve these WASH practices</a:t>
            </a:r>
          </a:p>
          <a:p>
            <a:pPr eaLnBrk="1" hangingPunct="1">
              <a:spcBef>
                <a:spcPct val="0"/>
              </a:spcBef>
            </a:pPr>
            <a:endParaRPr lang="en-US" altLang="en-US" dirty="0" smtClean="0">
              <a:latin typeface="Times" pitchFamily="18" charset="0"/>
              <a:ea typeface="MS PGothic" panose="020B0600070205080204" pitchFamily="34" charset="-128"/>
            </a:endParaRPr>
          </a:p>
          <a:p>
            <a:pPr eaLnBrk="1" hangingPunct="1">
              <a:spcBef>
                <a:spcPct val="0"/>
              </a:spcBef>
            </a:pPr>
            <a:r>
              <a:rPr lang="en-US" altLang="en-US" dirty="0" smtClean="0">
                <a:latin typeface="Times" pitchFamily="18" charset="0"/>
                <a:ea typeface="MS PGothic" panose="020B0600070205080204" pitchFamily="34" charset="-128"/>
              </a:rPr>
              <a:t>Diarrhea affects more than just the person who is sick…it can affect everyone, </a:t>
            </a:r>
          </a:p>
          <a:p>
            <a:pPr eaLnBrk="1" hangingPunct="1">
              <a:spcBef>
                <a:spcPct val="0"/>
              </a:spcBef>
            </a:pPr>
            <a:r>
              <a:rPr lang="en-US" altLang="en-US" dirty="0" smtClean="0">
                <a:latin typeface="Times" pitchFamily="18" charset="0"/>
                <a:ea typeface="MS PGothic" panose="020B0600070205080204" pitchFamily="34" charset="-128"/>
              </a:rPr>
              <a:t>and everyone needs to improve hygiene behaviors to prevent diarrhea…so in fact, WASH can help to destigmatize HIV….since it is vital for everyone</a:t>
            </a:r>
          </a:p>
          <a:p>
            <a:pPr eaLnBrk="1" hangingPunct="1">
              <a:spcBef>
                <a:spcPct val="0"/>
              </a:spcBef>
            </a:pPr>
            <a:endParaRPr lang="en-US" altLang="en-US" dirty="0" smtClean="0">
              <a:latin typeface="Times" pitchFamily="18" charset="0"/>
              <a:ea typeface="MS PGothic" panose="020B0600070205080204" pitchFamily="34" charset="-128"/>
            </a:endParaRPr>
          </a:p>
          <a:p>
            <a:pPr eaLnBrk="1" hangingPunct="1">
              <a:spcBef>
                <a:spcPct val="0"/>
              </a:spcBef>
            </a:pPr>
            <a:r>
              <a:rPr lang="en-US" altLang="en-US" dirty="0" smtClean="0">
                <a:latin typeface="Times" pitchFamily="18" charset="0"/>
                <a:ea typeface="MS PGothic" panose="020B0600070205080204" pitchFamily="34" charset="-128"/>
              </a:rPr>
              <a:t>In the past WASHplus has focused on integrating WASH into home-based care programs through existing mechanisms such as home based care workers or community health workers. </a:t>
            </a:r>
          </a:p>
          <a:p>
            <a:pPr eaLnBrk="1" hangingPunct="1">
              <a:spcBef>
                <a:spcPct val="0"/>
              </a:spcBef>
            </a:pPr>
            <a:endParaRPr lang="en-US" altLang="en-US" dirty="0" smtClean="0">
              <a:latin typeface="Times" pitchFamily="18" charset="0"/>
              <a:ea typeface="MS PGothic" panose="020B0600070205080204" pitchFamily="34" charset="-128"/>
            </a:endParaRPr>
          </a:p>
          <a:p>
            <a:pPr eaLnBrk="1" hangingPunct="1">
              <a:spcBef>
                <a:spcPct val="0"/>
              </a:spcBef>
            </a:pPr>
            <a:r>
              <a:rPr lang="en-US" altLang="en-US" dirty="0" smtClean="0">
                <a:latin typeface="Times" pitchFamily="18" charset="0"/>
                <a:ea typeface="MS PGothic" panose="020B0600070205080204" pitchFamily="34" charset="-128"/>
              </a:rPr>
              <a:t>But many opportunities exist in other areas…We are promoting WASH in nutrition and HIV, OVC and PMTCT programs to counsel clients on improved WASH behaviors such as hand washing, and using a latrine.</a:t>
            </a:r>
          </a:p>
          <a:p>
            <a:pPr eaLnBrk="1" hangingPunct="1">
              <a:spcBef>
                <a:spcPct val="0"/>
              </a:spcBef>
            </a:pPr>
            <a:r>
              <a:rPr lang="en-US" altLang="en-US" dirty="0" smtClean="0">
                <a:latin typeface="Times" pitchFamily="18" charset="0"/>
                <a:ea typeface="MS PGothic" panose="020B0600070205080204" pitchFamily="34" charset="-128"/>
              </a:rPr>
              <a:t>HIP realized that not much was being done to try to reduce diarrhea in the context of HIV. </a:t>
            </a:r>
          </a:p>
          <a:p>
            <a:pPr eaLnBrk="1" hangingPunct="1">
              <a:spcBef>
                <a:spcPct val="0"/>
              </a:spcBef>
            </a:pPr>
            <a:endParaRPr lang="en-US" altLang="en-US" dirty="0" smtClean="0">
              <a:latin typeface="Times" pitchFamily="18" charset="0"/>
              <a:ea typeface="MS PGothic" panose="020B0600070205080204" pitchFamily="34" charset="-128"/>
            </a:endParaRPr>
          </a:p>
          <a:p>
            <a:pPr eaLnBrk="1" hangingPunct="1">
              <a:spcBef>
                <a:spcPct val="0"/>
              </a:spcBef>
            </a:pPr>
            <a:endParaRPr lang="en-US" altLang="en-US" dirty="0" smtClean="0">
              <a:latin typeface="Times" pitchFamily="18" charset="0"/>
              <a:ea typeface="MS PGothic" panose="020B0600070205080204" pitchFamily="34" charset="-128"/>
            </a:endParaRPr>
          </a:p>
          <a:p>
            <a:pPr eaLnBrk="1" hangingPunct="1">
              <a:spcBef>
                <a:spcPct val="0"/>
              </a:spcBef>
            </a:pPr>
            <a:endParaRPr lang="en-US" altLang="en-US" dirty="0" smtClean="0">
              <a:latin typeface="Times" pitchFamily="18" charset="0"/>
              <a:ea typeface="MS PGothic"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Geneva" pitchFamily="34" charset="0"/>
              </a:defRPr>
            </a:lvl1pPr>
            <a:lvl2pPr marL="742950" indent="-285750" eaLnBrk="0" hangingPunct="0">
              <a:defRPr>
                <a:solidFill>
                  <a:schemeClr val="tx1"/>
                </a:solidFill>
                <a:latin typeface="Arial" panose="020B0604020202020204" pitchFamily="34" charset="0"/>
                <a:ea typeface="Geneva" pitchFamily="34" charset="0"/>
              </a:defRPr>
            </a:lvl2pPr>
            <a:lvl3pPr marL="1143000" indent="-228600" eaLnBrk="0" hangingPunct="0">
              <a:defRPr>
                <a:solidFill>
                  <a:schemeClr val="tx1"/>
                </a:solidFill>
                <a:latin typeface="Arial" panose="020B0604020202020204" pitchFamily="34" charset="0"/>
                <a:ea typeface="Geneva" pitchFamily="34" charset="0"/>
              </a:defRPr>
            </a:lvl3pPr>
            <a:lvl4pPr marL="1600200" indent="-228600" eaLnBrk="0" hangingPunct="0">
              <a:defRPr>
                <a:solidFill>
                  <a:schemeClr val="tx1"/>
                </a:solidFill>
                <a:latin typeface="Arial" panose="020B0604020202020204" pitchFamily="34" charset="0"/>
                <a:ea typeface="Geneva" pitchFamily="34" charset="0"/>
              </a:defRPr>
            </a:lvl4pPr>
            <a:lvl5pPr marL="2057400" indent="-228600" eaLnBrk="0" hangingPunct="0">
              <a:defRPr>
                <a:solidFill>
                  <a:schemeClr val="tx1"/>
                </a:solidFill>
                <a:latin typeface="Arial" panose="020B0604020202020204" pitchFamily="34" charset="0"/>
                <a:ea typeface="Geneva"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9pPr>
          </a:lstStyle>
          <a:p>
            <a:pPr eaLnBrk="1" hangingPunct="1"/>
            <a:fld id="{B93D65AA-6BC8-4C49-8BBA-45C69F73A85E}" type="slidenum">
              <a:rPr lang="en-US" altLang="en-US">
                <a:latin typeface="Times" pitchFamily="18" charset="0"/>
                <a:ea typeface="MS PGothic" panose="020B0600070205080204" pitchFamily="34" charset="-128"/>
              </a:rPr>
              <a:pPr eaLnBrk="1" hangingPunct="1"/>
              <a:t>4</a:t>
            </a:fld>
            <a:endParaRPr lang="en-US" altLang="en-US">
              <a:latin typeface="Times" pitchFamily="18" charset="0"/>
              <a:ea typeface="MS PGothic" panose="020B0600070205080204" pitchFamily="34" charset="-128"/>
            </a:endParaRPr>
          </a:p>
        </p:txBody>
      </p:sp>
    </p:spTree>
    <p:extLst>
      <p:ext uri="{BB962C8B-B14F-4D97-AF65-F5344CB8AC3E}">
        <p14:creationId xmlns:p14="http://schemas.microsoft.com/office/powerpoint/2010/main" val="423505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800" smtClean="0"/>
              <a:t>Builds on assets-based community development and health behavior change theory</a:t>
            </a:r>
          </a:p>
          <a:p>
            <a:pPr eaLnBrk="1" hangingPunct="1">
              <a:spcBef>
                <a:spcPct val="0"/>
              </a:spcBef>
            </a:pPr>
            <a:endParaRPr lang="en-US" altLang="en-US" sz="800" smtClean="0"/>
          </a:p>
          <a:p>
            <a:pPr eaLnBrk="1" hangingPunct="1">
              <a:spcBef>
                <a:spcPct val="0"/>
              </a:spcBef>
            </a:pPr>
            <a:r>
              <a:rPr lang="en-US" altLang="en-US" sz="800" smtClean="0"/>
              <a:t>Small doable actions are incremental steps that move toward the ideal…..for example, you can’t go from bringing water from the river to piped water system in your home in one step….the key is thinking about what is possible and feasible for you to do in your home…..</a:t>
            </a:r>
          </a:p>
          <a:p>
            <a:pPr eaLnBrk="1" hangingPunct="1">
              <a:spcBef>
                <a:spcPct val="0"/>
              </a:spcBef>
            </a:pPr>
            <a:endParaRPr lang="en-US" altLang="en-US" smtClean="0">
              <a:latin typeface="Times" pitchFamily="18" charset="0"/>
              <a:ea typeface="MS PGothic"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Geneva" pitchFamily="34" charset="0"/>
              </a:defRPr>
            </a:lvl1pPr>
            <a:lvl2pPr marL="742950" indent="-285750" eaLnBrk="0" hangingPunct="0">
              <a:defRPr>
                <a:solidFill>
                  <a:schemeClr val="tx1"/>
                </a:solidFill>
                <a:latin typeface="Arial" panose="020B0604020202020204" pitchFamily="34" charset="0"/>
                <a:ea typeface="Geneva" pitchFamily="34" charset="0"/>
              </a:defRPr>
            </a:lvl2pPr>
            <a:lvl3pPr marL="1143000" indent="-228600" eaLnBrk="0" hangingPunct="0">
              <a:defRPr>
                <a:solidFill>
                  <a:schemeClr val="tx1"/>
                </a:solidFill>
                <a:latin typeface="Arial" panose="020B0604020202020204" pitchFamily="34" charset="0"/>
                <a:ea typeface="Geneva" pitchFamily="34" charset="0"/>
              </a:defRPr>
            </a:lvl3pPr>
            <a:lvl4pPr marL="1600200" indent="-228600" eaLnBrk="0" hangingPunct="0">
              <a:defRPr>
                <a:solidFill>
                  <a:schemeClr val="tx1"/>
                </a:solidFill>
                <a:latin typeface="Arial" panose="020B0604020202020204" pitchFamily="34" charset="0"/>
                <a:ea typeface="Geneva" pitchFamily="34" charset="0"/>
              </a:defRPr>
            </a:lvl4pPr>
            <a:lvl5pPr marL="2057400" indent="-228600" eaLnBrk="0" hangingPunct="0">
              <a:defRPr>
                <a:solidFill>
                  <a:schemeClr val="tx1"/>
                </a:solidFill>
                <a:latin typeface="Arial" panose="020B0604020202020204" pitchFamily="34" charset="0"/>
                <a:ea typeface="Geneva"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9pPr>
          </a:lstStyle>
          <a:p>
            <a:pPr eaLnBrk="1" hangingPunct="1"/>
            <a:fld id="{E7CC4BF3-9F77-4BF3-A451-88C305157D70}" type="slidenum">
              <a:rPr lang="en-US" altLang="en-US">
                <a:latin typeface="Times" pitchFamily="18" charset="0"/>
                <a:ea typeface="MS PGothic" panose="020B0600070205080204" pitchFamily="34" charset="-128"/>
              </a:rPr>
              <a:pPr eaLnBrk="1" hangingPunct="1"/>
              <a:t>5</a:t>
            </a:fld>
            <a:endParaRPr lang="en-US" altLang="en-US">
              <a:latin typeface="Times" pitchFamily="18" charset="0"/>
              <a:ea typeface="MS PGothic" panose="020B0600070205080204" pitchFamily="34" charset="-128"/>
            </a:endParaRPr>
          </a:p>
        </p:txBody>
      </p:sp>
    </p:spTree>
    <p:extLst>
      <p:ext uri="{BB962C8B-B14F-4D97-AF65-F5344CB8AC3E}">
        <p14:creationId xmlns:p14="http://schemas.microsoft.com/office/powerpoint/2010/main" val="40429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Times" pitchFamily="18" charset="0"/>
                <a:ea typeface="MS PGothic" panose="020B0600070205080204" pitchFamily="34" charset="-128"/>
              </a:rPr>
              <a:t>The precursor to the WASHplus project developed what we call the small doable action approach to help people move toward ideal practices in safe drinking water, </a:t>
            </a:r>
          </a:p>
          <a:p>
            <a:pPr eaLnBrk="1" hangingPunct="1">
              <a:spcBef>
                <a:spcPct val="0"/>
              </a:spcBef>
            </a:pPr>
            <a:r>
              <a:rPr lang="en-US" altLang="en-US" dirty="0" smtClean="0">
                <a:latin typeface="Times" pitchFamily="18" charset="0"/>
                <a:ea typeface="MS PGothic" panose="020B0600070205080204" pitchFamily="34" charset="-128"/>
              </a:rPr>
              <a:t>Hand washing and sanitation. We know that people need an environment and technologies that makes this possible…</a:t>
            </a:r>
          </a:p>
          <a:p>
            <a:pPr eaLnBrk="1" hangingPunct="1">
              <a:spcBef>
                <a:spcPct val="0"/>
              </a:spcBef>
            </a:pPr>
            <a:endParaRPr lang="en-US" altLang="en-US" dirty="0" smtClean="0">
              <a:latin typeface="Times" pitchFamily="18" charset="0"/>
              <a:ea typeface="MS PGothic" panose="020B0600070205080204" pitchFamily="34" charset="-128"/>
            </a:endParaRPr>
          </a:p>
          <a:p>
            <a:pPr eaLnBrk="1" hangingPunct="1">
              <a:spcBef>
                <a:spcPct val="0"/>
              </a:spcBef>
            </a:pPr>
            <a:r>
              <a:rPr lang="en-US" altLang="en-US" dirty="0" smtClean="0">
                <a:latin typeface="Times" pitchFamily="18" charset="0"/>
                <a:ea typeface="MS PGothic" panose="020B0600070205080204" pitchFamily="34" charset="-128"/>
              </a:rPr>
              <a:t>So for example, people need access to water to wash their hands and they need a dedicated place to do it. But often </a:t>
            </a:r>
          </a:p>
          <a:p>
            <a:pPr eaLnBrk="1" hangingPunct="1">
              <a:spcBef>
                <a:spcPct val="0"/>
              </a:spcBef>
            </a:pPr>
            <a:r>
              <a:rPr lang="en-US" altLang="en-US" dirty="0" smtClean="0">
                <a:latin typeface="Times" pitchFamily="18" charset="0"/>
                <a:ea typeface="MS PGothic" panose="020B0600070205080204" pitchFamily="34" charset="-128"/>
              </a:rPr>
              <a:t>Getting access to everything needed is impossible, so we need to identify small steps that will move people toward the ideal practice…slowly….</a:t>
            </a:r>
          </a:p>
          <a:p>
            <a:pPr eaLnBrk="1" hangingPunct="1">
              <a:spcBef>
                <a:spcPct val="0"/>
              </a:spcBef>
            </a:pPr>
            <a:endParaRPr lang="en-US" altLang="en-US" dirty="0" smtClean="0">
              <a:latin typeface="Times" pitchFamily="18" charset="0"/>
              <a:ea typeface="MS PGothic" panose="020B0600070205080204" pitchFamily="34" charset="-128"/>
            </a:endParaRPr>
          </a:p>
          <a:p>
            <a:pPr eaLnBrk="1" hangingPunct="1">
              <a:spcBef>
                <a:spcPct val="0"/>
              </a:spcBef>
            </a:pPr>
            <a:r>
              <a:rPr lang="en-US" altLang="en-US" dirty="0" smtClean="0">
                <a:latin typeface="Times" pitchFamily="18" charset="0"/>
                <a:ea typeface="MS PGothic" panose="020B0600070205080204" pitchFamily="34" charset="-128"/>
              </a:rPr>
              <a:t>Then outreach or homebased care workers need to identify people’s current practices and congratulate them on the those that are good and health</a:t>
            </a:r>
          </a:p>
          <a:p>
            <a:pPr eaLnBrk="1" hangingPunct="1">
              <a:spcBef>
                <a:spcPct val="0"/>
              </a:spcBef>
            </a:pPr>
            <a:r>
              <a:rPr lang="en-US" altLang="en-US" dirty="0" smtClean="0">
                <a:latin typeface="Times" pitchFamily="18" charset="0"/>
                <a:ea typeface="MS PGothic" panose="020B0600070205080204" pitchFamily="34" charset="-128"/>
              </a:rPr>
              <a:t>This helps to motivate people to continue to do these practices.</a:t>
            </a:r>
          </a:p>
          <a:p>
            <a:pPr eaLnBrk="1" hangingPunct="1">
              <a:spcBef>
                <a:spcPct val="0"/>
              </a:spcBef>
            </a:pPr>
            <a:endParaRPr lang="en-US" altLang="en-US" dirty="0" smtClean="0">
              <a:latin typeface="Times" pitchFamily="18" charset="0"/>
              <a:ea typeface="MS PGothic" panose="020B0600070205080204" pitchFamily="34" charset="-128"/>
            </a:endParaRPr>
          </a:p>
          <a:p>
            <a:pPr eaLnBrk="1" hangingPunct="1">
              <a:spcBef>
                <a:spcPct val="0"/>
              </a:spcBef>
            </a:pPr>
            <a:r>
              <a:rPr lang="en-US" altLang="en-US" dirty="0" smtClean="0">
                <a:latin typeface="Times" pitchFamily="18" charset="0"/>
                <a:ea typeface="MS PGothic" panose="020B0600070205080204" pitchFamily="34" charset="-128"/>
              </a:rPr>
              <a:t>Then these outreach workers need to identify practices that can be improved and negotiate options with the person living with HIV or </a:t>
            </a:r>
          </a:p>
          <a:p>
            <a:pPr eaLnBrk="1" hangingPunct="1">
              <a:spcBef>
                <a:spcPct val="0"/>
              </a:spcBef>
            </a:pPr>
            <a:r>
              <a:rPr lang="en-US" altLang="en-US" dirty="0" smtClean="0">
                <a:latin typeface="Times" pitchFamily="18" charset="0"/>
                <a:ea typeface="MS PGothic" panose="020B0600070205080204" pitchFamily="34" charset="-128"/>
              </a:rPr>
              <a:t>Another household member to try a small actions to improve the practice and so that it is healthier for the person and family members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Geneva" pitchFamily="34" charset="0"/>
              </a:defRPr>
            </a:lvl1pPr>
            <a:lvl2pPr marL="742950" indent="-285750" eaLnBrk="0" hangingPunct="0">
              <a:defRPr>
                <a:solidFill>
                  <a:schemeClr val="tx1"/>
                </a:solidFill>
                <a:latin typeface="Arial" panose="020B0604020202020204" pitchFamily="34" charset="0"/>
                <a:ea typeface="Geneva" pitchFamily="34" charset="0"/>
              </a:defRPr>
            </a:lvl2pPr>
            <a:lvl3pPr marL="1143000" indent="-228600" eaLnBrk="0" hangingPunct="0">
              <a:defRPr>
                <a:solidFill>
                  <a:schemeClr val="tx1"/>
                </a:solidFill>
                <a:latin typeface="Arial" panose="020B0604020202020204" pitchFamily="34" charset="0"/>
                <a:ea typeface="Geneva" pitchFamily="34" charset="0"/>
              </a:defRPr>
            </a:lvl3pPr>
            <a:lvl4pPr marL="1600200" indent="-228600" eaLnBrk="0" hangingPunct="0">
              <a:defRPr>
                <a:solidFill>
                  <a:schemeClr val="tx1"/>
                </a:solidFill>
                <a:latin typeface="Arial" panose="020B0604020202020204" pitchFamily="34" charset="0"/>
                <a:ea typeface="Geneva" pitchFamily="34" charset="0"/>
              </a:defRPr>
            </a:lvl4pPr>
            <a:lvl5pPr marL="2057400" indent="-228600" eaLnBrk="0" hangingPunct="0">
              <a:defRPr>
                <a:solidFill>
                  <a:schemeClr val="tx1"/>
                </a:solidFill>
                <a:latin typeface="Arial" panose="020B0604020202020204" pitchFamily="34" charset="0"/>
                <a:ea typeface="Geneva"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9pPr>
          </a:lstStyle>
          <a:p>
            <a:pPr eaLnBrk="1" hangingPunct="1"/>
            <a:fld id="{347D9345-9041-4B61-8B3A-7A68DC0B4A70}" type="slidenum">
              <a:rPr lang="en-US" altLang="en-US">
                <a:latin typeface="Times" pitchFamily="18" charset="0"/>
                <a:ea typeface="MS PGothic" panose="020B0600070205080204" pitchFamily="34" charset="-128"/>
              </a:rPr>
              <a:pPr eaLnBrk="1" hangingPunct="1"/>
              <a:t>6</a:t>
            </a:fld>
            <a:endParaRPr lang="en-US" altLang="en-US">
              <a:latin typeface="Times" pitchFamily="18" charset="0"/>
              <a:ea typeface="MS PGothic" panose="020B0600070205080204" pitchFamily="34" charset="-128"/>
            </a:endParaRPr>
          </a:p>
        </p:txBody>
      </p:sp>
    </p:spTree>
    <p:extLst>
      <p:ext uri="{BB962C8B-B14F-4D97-AF65-F5344CB8AC3E}">
        <p14:creationId xmlns:p14="http://schemas.microsoft.com/office/powerpoint/2010/main" val="100484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Times" pitchFamily="18" charset="0"/>
                <a:ea typeface="MS PGothic" panose="020B0600070205080204" pitchFamily="34" charset="-128"/>
              </a:rPr>
              <a:t>Hand washing</a:t>
            </a:r>
            <a:endParaRPr lang="en-US" altLang="en-US" smtClean="0">
              <a:latin typeface="Times" pitchFamily="18" charset="0"/>
              <a:ea typeface="MS PGothic" panose="020B0600070205080204" pitchFamily="34" charset="-128"/>
            </a:endParaRPr>
          </a:p>
          <a:p>
            <a:pPr eaLnBrk="1" hangingPunct="1">
              <a:spcBef>
                <a:spcPct val="0"/>
              </a:spcBef>
            </a:pPr>
            <a:r>
              <a:rPr lang="en-US" altLang="en-US" smtClean="0">
                <a:latin typeface="Times" pitchFamily="18" charset="0"/>
                <a:ea typeface="MS PGothic" panose="020B0600070205080204" pitchFamily="34" charset="-128"/>
              </a:rPr>
              <a:t>Current practice needing improvement</a:t>
            </a:r>
          </a:p>
          <a:p>
            <a:pPr eaLnBrk="1" hangingPunct="1">
              <a:spcBef>
                <a:spcPct val="0"/>
              </a:spcBef>
            </a:pPr>
            <a:r>
              <a:rPr lang="en-US" altLang="en-US" smtClean="0">
                <a:latin typeface="Times" pitchFamily="18" charset="0"/>
                <a:ea typeface="MS PGothic" panose="020B0600070205080204" pitchFamily="34" charset="-128"/>
              </a:rPr>
              <a:t>Wash hand with water and soap if soap is available and if not with water only</a:t>
            </a:r>
          </a:p>
          <a:p>
            <a:pPr eaLnBrk="1" hangingPunct="1">
              <a:spcBef>
                <a:spcPct val="0"/>
              </a:spcBef>
            </a:pPr>
            <a:r>
              <a:rPr lang="en-US" altLang="en-US" smtClean="0">
                <a:latin typeface="Times" pitchFamily="18" charset="0"/>
                <a:ea typeface="MS PGothic" panose="020B0600070205080204" pitchFamily="34" charset="-128"/>
              </a:rPr>
              <a:t>Dip hands washing from a bowl used by all family members</a:t>
            </a:r>
          </a:p>
          <a:p>
            <a:pPr eaLnBrk="1" hangingPunct="1">
              <a:spcBef>
                <a:spcPct val="0"/>
              </a:spcBef>
            </a:pPr>
            <a:r>
              <a:rPr lang="en-US" altLang="en-US" smtClean="0">
                <a:latin typeface="Times" pitchFamily="18" charset="0"/>
                <a:ea typeface="MS PGothic" panose="020B0600070205080204" pitchFamily="34" charset="-128"/>
              </a:rPr>
              <a:t>No “systematic” hand washing at critical times</a:t>
            </a:r>
          </a:p>
          <a:p>
            <a:pPr eaLnBrk="1" hangingPunct="1">
              <a:spcBef>
                <a:spcPct val="0"/>
              </a:spcBef>
            </a:pPr>
            <a:endParaRPr lang="en-US" altLang="en-US" smtClean="0">
              <a:latin typeface="Times" pitchFamily="18" charset="0"/>
              <a:ea typeface="MS PGothic"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Geneva" pitchFamily="34" charset="0"/>
              </a:defRPr>
            </a:lvl1pPr>
            <a:lvl2pPr marL="742950" indent="-285750" eaLnBrk="0" hangingPunct="0">
              <a:defRPr>
                <a:solidFill>
                  <a:schemeClr val="tx1"/>
                </a:solidFill>
                <a:latin typeface="Arial" panose="020B0604020202020204" pitchFamily="34" charset="0"/>
                <a:ea typeface="Geneva" pitchFamily="34" charset="0"/>
              </a:defRPr>
            </a:lvl2pPr>
            <a:lvl3pPr marL="1143000" indent="-228600" eaLnBrk="0" hangingPunct="0">
              <a:defRPr>
                <a:solidFill>
                  <a:schemeClr val="tx1"/>
                </a:solidFill>
                <a:latin typeface="Arial" panose="020B0604020202020204" pitchFamily="34" charset="0"/>
                <a:ea typeface="Geneva" pitchFamily="34" charset="0"/>
              </a:defRPr>
            </a:lvl3pPr>
            <a:lvl4pPr marL="1600200" indent="-228600" eaLnBrk="0" hangingPunct="0">
              <a:defRPr>
                <a:solidFill>
                  <a:schemeClr val="tx1"/>
                </a:solidFill>
                <a:latin typeface="Arial" panose="020B0604020202020204" pitchFamily="34" charset="0"/>
                <a:ea typeface="Geneva" pitchFamily="34" charset="0"/>
              </a:defRPr>
            </a:lvl4pPr>
            <a:lvl5pPr marL="2057400" indent="-228600" eaLnBrk="0" hangingPunct="0">
              <a:defRPr>
                <a:solidFill>
                  <a:schemeClr val="tx1"/>
                </a:solidFill>
                <a:latin typeface="Arial" panose="020B0604020202020204" pitchFamily="34" charset="0"/>
                <a:ea typeface="Geneva"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9pPr>
          </a:lstStyle>
          <a:p>
            <a:pPr eaLnBrk="1" hangingPunct="1"/>
            <a:fld id="{F66A4932-D3E3-4CB2-AB7A-E27B6AD41023}" type="slidenum">
              <a:rPr lang="en-US" altLang="en-US">
                <a:latin typeface="Times" pitchFamily="18" charset="0"/>
                <a:ea typeface="MS PGothic" panose="020B0600070205080204" pitchFamily="34" charset="-128"/>
              </a:rPr>
              <a:pPr eaLnBrk="1" hangingPunct="1"/>
              <a:t>7</a:t>
            </a:fld>
            <a:endParaRPr lang="en-US" altLang="en-US">
              <a:latin typeface="Times" pitchFamily="18" charset="0"/>
              <a:ea typeface="MS PGothic" panose="020B0600070205080204" pitchFamily="34" charset="-128"/>
            </a:endParaRPr>
          </a:p>
        </p:txBody>
      </p:sp>
    </p:spTree>
    <p:extLst>
      <p:ext uri="{BB962C8B-B14F-4D97-AF65-F5344CB8AC3E}">
        <p14:creationId xmlns:p14="http://schemas.microsoft.com/office/powerpoint/2010/main" val="1369716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Times" pitchFamily="18" charset="0"/>
                <a:ea typeface="MS PGothic" panose="020B0600070205080204" pitchFamily="34" charset="-128"/>
              </a:rPr>
              <a:t>Hand washing SDA</a:t>
            </a:r>
            <a:endParaRPr lang="en-US" altLang="en-US" smtClean="0">
              <a:latin typeface="Times" pitchFamily="18" charset="0"/>
              <a:ea typeface="MS PGothic" panose="020B0600070205080204" pitchFamily="34" charset="-128"/>
            </a:endParaRPr>
          </a:p>
          <a:p>
            <a:pPr eaLnBrk="1" hangingPunct="1">
              <a:spcBef>
                <a:spcPct val="0"/>
              </a:spcBef>
            </a:pPr>
            <a:r>
              <a:rPr lang="en-US" altLang="en-US" smtClean="0">
                <a:latin typeface="Times" pitchFamily="18" charset="0"/>
                <a:ea typeface="MS PGothic" panose="020B0600070205080204" pitchFamily="34" charset="-128"/>
              </a:rPr>
              <a:t>Use a water saving device, tippy tap. A tippy tap functions like a tap and allow water to run on the hand to remove the dirt</a:t>
            </a:r>
          </a:p>
          <a:p>
            <a:pPr eaLnBrk="1" hangingPunct="1">
              <a:spcBef>
                <a:spcPct val="0"/>
              </a:spcBef>
            </a:pPr>
            <a:r>
              <a:rPr lang="en-US" altLang="en-US" smtClean="0">
                <a:latin typeface="Times" pitchFamily="18" charset="0"/>
                <a:ea typeface="MS PGothic" panose="020B0600070205080204" pitchFamily="34" charset="-128"/>
              </a:rPr>
              <a:t>Place the tippy tap and the soap or soap replacement next to the latrine and or next the to bed bound client</a:t>
            </a:r>
          </a:p>
          <a:p>
            <a:pPr eaLnBrk="1" hangingPunct="1">
              <a:spcBef>
                <a:spcPct val="0"/>
              </a:spcBef>
            </a:pPr>
            <a:r>
              <a:rPr lang="en-US" altLang="en-US" smtClean="0">
                <a:latin typeface="Times" pitchFamily="18" charset="0"/>
                <a:ea typeface="MS PGothic" panose="020B0600070205080204" pitchFamily="34" charset="-128"/>
              </a:rPr>
              <a:t>When soap is not available use soap replacement such as ash, and wash hands properly; this means: wet hands, lather with soap, rub hands together, rinse and air dry.</a:t>
            </a:r>
          </a:p>
          <a:p>
            <a:pPr eaLnBrk="1" hangingPunct="1">
              <a:spcBef>
                <a:spcPct val="0"/>
              </a:spcBef>
            </a:pPr>
            <a:endParaRPr lang="en-US" altLang="en-US" smtClean="0">
              <a:latin typeface="Times" pitchFamily="18" charset="0"/>
              <a:ea typeface="MS PGothic" panose="020B0600070205080204"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Geneva" pitchFamily="34" charset="0"/>
              </a:defRPr>
            </a:lvl1pPr>
            <a:lvl2pPr marL="742950" indent="-285750" eaLnBrk="0" hangingPunct="0">
              <a:defRPr>
                <a:solidFill>
                  <a:schemeClr val="tx1"/>
                </a:solidFill>
                <a:latin typeface="Arial" panose="020B0604020202020204" pitchFamily="34" charset="0"/>
                <a:ea typeface="Geneva" pitchFamily="34" charset="0"/>
              </a:defRPr>
            </a:lvl2pPr>
            <a:lvl3pPr marL="1143000" indent="-228600" eaLnBrk="0" hangingPunct="0">
              <a:defRPr>
                <a:solidFill>
                  <a:schemeClr val="tx1"/>
                </a:solidFill>
                <a:latin typeface="Arial" panose="020B0604020202020204" pitchFamily="34" charset="0"/>
                <a:ea typeface="Geneva" pitchFamily="34" charset="0"/>
              </a:defRPr>
            </a:lvl3pPr>
            <a:lvl4pPr marL="1600200" indent="-228600" eaLnBrk="0" hangingPunct="0">
              <a:defRPr>
                <a:solidFill>
                  <a:schemeClr val="tx1"/>
                </a:solidFill>
                <a:latin typeface="Arial" panose="020B0604020202020204" pitchFamily="34" charset="0"/>
                <a:ea typeface="Geneva" pitchFamily="34" charset="0"/>
              </a:defRPr>
            </a:lvl4pPr>
            <a:lvl5pPr marL="2057400" indent="-228600" eaLnBrk="0" hangingPunct="0">
              <a:defRPr>
                <a:solidFill>
                  <a:schemeClr val="tx1"/>
                </a:solidFill>
                <a:latin typeface="Arial" panose="020B0604020202020204" pitchFamily="34" charset="0"/>
                <a:ea typeface="Geneva"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9pPr>
          </a:lstStyle>
          <a:p>
            <a:pPr eaLnBrk="1" hangingPunct="1"/>
            <a:fld id="{C25BCFE2-9BC1-4F73-B74E-A5A243D69D3A}" type="slidenum">
              <a:rPr lang="en-US" altLang="en-US">
                <a:latin typeface="Times" pitchFamily="18" charset="0"/>
                <a:ea typeface="MS PGothic" panose="020B0600070205080204" pitchFamily="34" charset="-128"/>
              </a:rPr>
              <a:pPr eaLnBrk="1" hangingPunct="1"/>
              <a:t>8</a:t>
            </a:fld>
            <a:endParaRPr lang="en-US" altLang="en-US">
              <a:latin typeface="Times" pitchFamily="18" charset="0"/>
              <a:ea typeface="MS PGothic" panose="020B0600070205080204" pitchFamily="34" charset="-128"/>
            </a:endParaRPr>
          </a:p>
        </p:txBody>
      </p:sp>
    </p:spTree>
    <p:extLst>
      <p:ext uri="{BB962C8B-B14F-4D97-AF65-F5344CB8AC3E}">
        <p14:creationId xmlns:p14="http://schemas.microsoft.com/office/powerpoint/2010/main" val="422914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Assessment Tool from Uganda is used to assess a HH current wash practices in each of the 4 WASH behaviors. The tool is organized so that the behavior on the left side of each row represents the  highest risk behavior and as you move towards the right of the row the behaviors represented are less risky with the “ideal” behavior on the far right. This continuum of behaviors can be used as a “decision tree” to help the outreach worker understand where the HH priority needs are and can be used to initiate negotiation of improved behaviors. Similar assessment tools have been developed in each of the countries where WASHplus works.</a:t>
            </a:r>
          </a:p>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Geneva" pitchFamily="34" charset="0"/>
              </a:defRPr>
            </a:lvl1pPr>
            <a:lvl2pPr marL="742950" indent="-285750" eaLnBrk="0" hangingPunct="0">
              <a:defRPr>
                <a:solidFill>
                  <a:schemeClr val="tx1"/>
                </a:solidFill>
                <a:latin typeface="Arial" panose="020B0604020202020204" pitchFamily="34" charset="0"/>
                <a:ea typeface="Geneva" pitchFamily="34" charset="0"/>
              </a:defRPr>
            </a:lvl2pPr>
            <a:lvl3pPr marL="1143000" indent="-228600" eaLnBrk="0" hangingPunct="0">
              <a:defRPr>
                <a:solidFill>
                  <a:schemeClr val="tx1"/>
                </a:solidFill>
                <a:latin typeface="Arial" panose="020B0604020202020204" pitchFamily="34" charset="0"/>
                <a:ea typeface="Geneva" pitchFamily="34" charset="0"/>
              </a:defRPr>
            </a:lvl3pPr>
            <a:lvl4pPr marL="1600200" indent="-228600" eaLnBrk="0" hangingPunct="0">
              <a:defRPr>
                <a:solidFill>
                  <a:schemeClr val="tx1"/>
                </a:solidFill>
                <a:latin typeface="Arial" panose="020B0604020202020204" pitchFamily="34" charset="0"/>
                <a:ea typeface="Geneva" pitchFamily="34" charset="0"/>
              </a:defRPr>
            </a:lvl4pPr>
            <a:lvl5pPr marL="2057400" indent="-228600" eaLnBrk="0" hangingPunct="0">
              <a:defRPr>
                <a:solidFill>
                  <a:schemeClr val="tx1"/>
                </a:solidFill>
                <a:latin typeface="Arial" panose="020B0604020202020204" pitchFamily="34" charset="0"/>
                <a:ea typeface="Geneva"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9pPr>
          </a:lstStyle>
          <a:p>
            <a:pPr eaLnBrk="1" hangingPunct="1"/>
            <a:fld id="{81605FC4-F57E-4DDB-9D4F-8F5D246C8760}" type="slidenum">
              <a:rPr lang="en-US" altLang="en-US"/>
              <a:pPr eaLnBrk="1" hangingPunct="1"/>
              <a:t>9</a:t>
            </a:fld>
            <a:endParaRPr lang="en-US" altLang="en-US"/>
          </a:p>
        </p:txBody>
      </p:sp>
    </p:spTree>
    <p:extLst>
      <p:ext uri="{BB962C8B-B14F-4D97-AF65-F5344CB8AC3E}">
        <p14:creationId xmlns:p14="http://schemas.microsoft.com/office/powerpoint/2010/main" val="243380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Here are some innovative small doable actions that people in different countries have developed to help people living with HIV address diarrhea.</a:t>
            </a:r>
          </a:p>
          <a:p>
            <a:pPr eaLnBrk="1" hangingPunct="1">
              <a:spcBef>
                <a:spcPct val="0"/>
              </a:spcBef>
            </a:pPr>
            <a:endParaRPr lang="en-US" altLang="en-US" dirty="0" smtClean="0"/>
          </a:p>
          <a:p>
            <a:pPr eaLnBrk="1" hangingPunct="1">
              <a:spcBef>
                <a:spcPct val="0"/>
              </a:spcBef>
            </a:pPr>
            <a:r>
              <a:rPr lang="en-US" altLang="en-US" dirty="0" smtClean="0"/>
              <a:t>In Uganda, they found a way to make some plastic pants with plastic bags.</a:t>
            </a:r>
          </a:p>
          <a:p>
            <a:pPr eaLnBrk="1" hangingPunct="1">
              <a:spcBef>
                <a:spcPct val="0"/>
              </a:spcBef>
            </a:pPr>
            <a:endParaRPr lang="en-US" altLang="en-US" dirty="0" smtClean="0"/>
          </a:p>
          <a:p>
            <a:pPr eaLnBrk="1" hangingPunct="1">
              <a:spcBef>
                <a:spcPct val="0"/>
              </a:spcBef>
            </a:pPr>
            <a:r>
              <a:rPr lang="en-US" altLang="en-US" dirty="0" smtClean="0"/>
              <a:t>In Ethiopia, one organization covered a clay pot with newspapers to make a bed pan</a:t>
            </a:r>
          </a:p>
          <a:p>
            <a:pPr eaLnBrk="1" hangingPunct="1">
              <a:spcBef>
                <a:spcPct val="0"/>
              </a:spcBef>
            </a:pPr>
            <a:endParaRPr lang="en-US" altLang="en-US" dirty="0" smtClean="0"/>
          </a:p>
          <a:p>
            <a:pPr eaLnBrk="1" hangingPunct="1">
              <a:spcBef>
                <a:spcPct val="0"/>
              </a:spcBef>
            </a:pPr>
            <a:r>
              <a:rPr lang="en-US" altLang="en-US" dirty="0" smtClean="0"/>
              <a:t>In Kenya and in other countries they cut holes in a chair to make a commode for weak and elderly people who cannot use a latrine….these are solutions that grow organically and depend on what is available in the environment and creative thinking…</a:t>
            </a:r>
          </a:p>
          <a:p>
            <a:pPr eaLnBrk="1" hangingPunct="1">
              <a:spcBef>
                <a:spcPct val="0"/>
              </a:spcBef>
            </a:pPr>
            <a:endParaRPr lang="en-US" altLang="en-US" dirty="0" smtClean="0"/>
          </a:p>
          <a:p>
            <a:pPr eaLnBrk="1" hangingPunct="1">
              <a:spcBef>
                <a:spcPct val="0"/>
              </a:spcBef>
            </a:pPr>
            <a:r>
              <a:rPr lang="en-US" altLang="en-US" dirty="0" smtClean="0"/>
              <a:t>In all these</a:t>
            </a:r>
            <a:r>
              <a:rPr lang="en-US" altLang="en-US" baseline="0" dirty="0" smtClean="0"/>
              <a:t> countries, community health and home-based care workers are helping families develop simple supportive technologies such as poles or ropes or straps, cleaning the path to the latrine and building handwashing stations outside latrines to allow those affected by HIV to use a </a:t>
            </a:r>
            <a:r>
              <a:rPr lang="en-US" altLang="en-US" baseline="0" smtClean="0"/>
              <a:t>latrine comfortably </a:t>
            </a:r>
            <a:r>
              <a:rPr lang="en-US" altLang="en-US" baseline="0" dirty="0" smtClean="0"/>
              <a:t>and without help.</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These simple local solutions can mean big differences to a person’s dignity and ability to function</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Geneva" pitchFamily="34" charset="0"/>
              </a:defRPr>
            </a:lvl1pPr>
            <a:lvl2pPr marL="742950" indent="-285750" eaLnBrk="0" hangingPunct="0">
              <a:defRPr>
                <a:solidFill>
                  <a:schemeClr val="tx1"/>
                </a:solidFill>
                <a:latin typeface="Arial" panose="020B0604020202020204" pitchFamily="34" charset="0"/>
                <a:ea typeface="Geneva" pitchFamily="34" charset="0"/>
              </a:defRPr>
            </a:lvl2pPr>
            <a:lvl3pPr marL="1143000" indent="-228600" eaLnBrk="0" hangingPunct="0">
              <a:defRPr>
                <a:solidFill>
                  <a:schemeClr val="tx1"/>
                </a:solidFill>
                <a:latin typeface="Arial" panose="020B0604020202020204" pitchFamily="34" charset="0"/>
                <a:ea typeface="Geneva" pitchFamily="34" charset="0"/>
              </a:defRPr>
            </a:lvl3pPr>
            <a:lvl4pPr marL="1600200" indent="-228600" eaLnBrk="0" hangingPunct="0">
              <a:defRPr>
                <a:solidFill>
                  <a:schemeClr val="tx1"/>
                </a:solidFill>
                <a:latin typeface="Arial" panose="020B0604020202020204" pitchFamily="34" charset="0"/>
                <a:ea typeface="Geneva" pitchFamily="34" charset="0"/>
              </a:defRPr>
            </a:lvl4pPr>
            <a:lvl5pPr marL="2057400" indent="-228600" eaLnBrk="0" hangingPunct="0">
              <a:defRPr>
                <a:solidFill>
                  <a:schemeClr val="tx1"/>
                </a:solidFill>
                <a:latin typeface="Arial" panose="020B0604020202020204" pitchFamily="34" charset="0"/>
                <a:ea typeface="Geneva"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9pPr>
          </a:lstStyle>
          <a:p>
            <a:pPr eaLnBrk="1" hangingPunct="1"/>
            <a:fld id="{026FB9E6-2CE3-4B36-8FCF-BB1AB9A83FFE}" type="slidenum">
              <a:rPr lang="en-US" altLang="en-US"/>
              <a:pPr eaLnBrk="1" hangingPunct="1"/>
              <a:t>10</a:t>
            </a:fld>
            <a:endParaRPr lang="en-US" altLang="en-US"/>
          </a:p>
        </p:txBody>
      </p:sp>
    </p:spTree>
    <p:extLst>
      <p:ext uri="{BB962C8B-B14F-4D97-AF65-F5344CB8AC3E}">
        <p14:creationId xmlns:p14="http://schemas.microsoft.com/office/powerpoint/2010/main" val="196161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15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07692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F92773-90B5-490D-BF5D-4CF0DB70372B}" type="datetimeFigureOut">
              <a:rPr lang="en-US" smtClean="0"/>
              <a:pPr/>
              <a:t>7/27/2016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A73ADE-F0AE-4887-9ECA-0181BDE516D5}" type="slidenum">
              <a:rPr lang="en-US" smtClean="0"/>
              <a:pPr/>
              <a:t>‹#›</a:t>
            </a:fld>
            <a:endParaRPr lang="en-US"/>
          </a:p>
        </p:txBody>
      </p:sp>
    </p:spTree>
    <p:extLst>
      <p:ext uri="{BB962C8B-B14F-4D97-AF65-F5344CB8AC3E}">
        <p14:creationId xmlns:p14="http://schemas.microsoft.com/office/powerpoint/2010/main" val="3349810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F92773-90B5-490D-BF5D-4CF0DB70372B}" type="datetimeFigureOut">
              <a:rPr lang="en-US" smtClean="0"/>
              <a:pPr/>
              <a:t>7/27/2016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A73ADE-F0AE-4887-9ECA-0181BDE516D5}" type="slidenum">
              <a:rPr lang="en-US" smtClean="0"/>
              <a:pPr/>
              <a:t>‹#›</a:t>
            </a:fld>
            <a:endParaRPr lang="en-US"/>
          </a:p>
        </p:txBody>
      </p:sp>
    </p:spTree>
    <p:extLst>
      <p:ext uri="{BB962C8B-B14F-4D97-AF65-F5344CB8AC3E}">
        <p14:creationId xmlns:p14="http://schemas.microsoft.com/office/powerpoint/2010/main" val="14980344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4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7064375" y="6356350"/>
            <a:ext cx="457200" cy="365125"/>
          </a:xfrm>
          <a:prstGeom prst="rect">
            <a:avLst/>
          </a:prstGeom>
        </p:spPr>
        <p:txBody>
          <a:bodyPr/>
          <a:lstStyle>
            <a:lvl1pPr>
              <a:defRPr/>
            </a:lvl1pPr>
          </a:lstStyle>
          <a:p>
            <a:fld id="{5FFB8870-5292-4D7B-A20C-D7E26431FD0D}" type="slidenum">
              <a:rPr lang="en-US" altLang="en-US"/>
              <a:pPr/>
              <a:t>‹#›</a:t>
            </a:fld>
            <a:endParaRPr lang="en-US" altLang="en-US"/>
          </a:p>
        </p:txBody>
      </p:sp>
    </p:spTree>
    <p:extLst>
      <p:ext uri="{BB962C8B-B14F-4D97-AF65-F5344CB8AC3E}">
        <p14:creationId xmlns:p14="http://schemas.microsoft.com/office/powerpoint/2010/main" val="88585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4250"/>
          </a:xfrm>
          <a:prstGeom prst="rect">
            <a:avLst/>
          </a:prstGeo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7064375" y="6356350"/>
            <a:ext cx="457200" cy="365125"/>
          </a:xfrm>
          <a:prstGeom prst="rect">
            <a:avLst/>
          </a:prstGeom>
        </p:spPr>
        <p:txBody>
          <a:bodyPr/>
          <a:lstStyle>
            <a:lvl1pPr>
              <a:defRPr/>
            </a:lvl1pPr>
          </a:lstStyle>
          <a:p>
            <a:fld id="{49739CF1-FA6B-4E85-B4A0-BA689F6C5D3E}" type="slidenum">
              <a:rPr lang="en-US" altLang="en-US"/>
              <a:pPr/>
              <a:t>‹#›</a:t>
            </a:fld>
            <a:endParaRPr lang="en-US" altLang="en-US"/>
          </a:p>
        </p:txBody>
      </p:sp>
    </p:spTree>
    <p:extLst>
      <p:ext uri="{BB962C8B-B14F-4D97-AF65-F5344CB8AC3E}">
        <p14:creationId xmlns:p14="http://schemas.microsoft.com/office/powerpoint/2010/main" val="365724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150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23"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2899" y="131445"/>
            <a:ext cx="1234440"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24" name="Picture 4" descr="Horizontal_RGB_600.bmp"/>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20040" y="6245067"/>
            <a:ext cx="1303020" cy="38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14179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Lst>
  <p:txStyles>
    <p:titleStyle>
      <a:lvl1pPr algn="ctr" defTabSz="411480" rtl="0" eaLnBrk="0" fontAlgn="base" hangingPunct="0">
        <a:spcBef>
          <a:spcPct val="0"/>
        </a:spcBef>
        <a:spcAft>
          <a:spcPct val="0"/>
        </a:spcAft>
        <a:defRPr sz="4000" kern="1200">
          <a:solidFill>
            <a:schemeClr val="tx1"/>
          </a:solidFill>
          <a:latin typeface="+mj-lt"/>
          <a:ea typeface="ＭＳ Ｐゴシック" charset="-128"/>
          <a:cs typeface="ＭＳ Ｐゴシック" charset="-128"/>
        </a:defRPr>
      </a:lvl1pPr>
      <a:lvl2pPr algn="ctr" defTabSz="41148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2pPr>
      <a:lvl3pPr algn="ctr" defTabSz="41148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3pPr>
      <a:lvl4pPr algn="ctr" defTabSz="41148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4pPr>
      <a:lvl5pPr algn="ctr" defTabSz="41148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5pPr>
      <a:lvl6pPr marL="411480" algn="ctr" defTabSz="411480" rtl="0" fontAlgn="base">
        <a:spcBef>
          <a:spcPct val="0"/>
        </a:spcBef>
        <a:spcAft>
          <a:spcPct val="0"/>
        </a:spcAft>
        <a:defRPr sz="4000">
          <a:solidFill>
            <a:schemeClr val="tx1"/>
          </a:solidFill>
          <a:latin typeface="Calibri" charset="0"/>
          <a:ea typeface="ＭＳ Ｐゴシック" charset="-128"/>
          <a:cs typeface="ＭＳ Ｐゴシック" charset="-128"/>
        </a:defRPr>
      </a:lvl6pPr>
      <a:lvl7pPr marL="822960" algn="ctr" defTabSz="411480" rtl="0" fontAlgn="base">
        <a:spcBef>
          <a:spcPct val="0"/>
        </a:spcBef>
        <a:spcAft>
          <a:spcPct val="0"/>
        </a:spcAft>
        <a:defRPr sz="4000">
          <a:solidFill>
            <a:schemeClr val="tx1"/>
          </a:solidFill>
          <a:latin typeface="Calibri" charset="0"/>
          <a:ea typeface="ＭＳ Ｐゴシック" charset="-128"/>
          <a:cs typeface="ＭＳ Ｐゴシック" charset="-128"/>
        </a:defRPr>
      </a:lvl7pPr>
      <a:lvl8pPr marL="1234440" algn="ctr" defTabSz="411480" rtl="0" fontAlgn="base">
        <a:spcBef>
          <a:spcPct val="0"/>
        </a:spcBef>
        <a:spcAft>
          <a:spcPct val="0"/>
        </a:spcAft>
        <a:defRPr sz="4000">
          <a:solidFill>
            <a:schemeClr val="tx1"/>
          </a:solidFill>
          <a:latin typeface="Calibri" charset="0"/>
          <a:ea typeface="ＭＳ Ｐゴシック" charset="-128"/>
          <a:cs typeface="ＭＳ Ｐゴシック" charset="-128"/>
        </a:defRPr>
      </a:lvl8pPr>
      <a:lvl9pPr marL="1645920" algn="ctr" defTabSz="411480" rtl="0" fontAlgn="base">
        <a:spcBef>
          <a:spcPct val="0"/>
        </a:spcBef>
        <a:spcAft>
          <a:spcPct val="0"/>
        </a:spcAft>
        <a:defRPr sz="4000">
          <a:solidFill>
            <a:schemeClr val="tx1"/>
          </a:solidFill>
          <a:latin typeface="Calibri" charset="0"/>
          <a:ea typeface="ＭＳ Ｐゴシック" charset="-128"/>
          <a:cs typeface="ＭＳ Ｐゴシック" charset="-128"/>
        </a:defRPr>
      </a:lvl9pPr>
    </p:titleStyle>
    <p:bodyStyle>
      <a:lvl1pPr marL="308610" indent="-308610" algn="l" defTabSz="411480" rtl="0" eaLnBrk="0" fontAlgn="base" hangingPunct="0">
        <a:spcBef>
          <a:spcPct val="20000"/>
        </a:spcBef>
        <a:spcAft>
          <a:spcPct val="0"/>
        </a:spcAft>
        <a:buFont typeface="Arial" charset="0"/>
        <a:buChar char="•"/>
        <a:defRPr sz="2900" kern="1200">
          <a:solidFill>
            <a:schemeClr val="tx1"/>
          </a:solidFill>
          <a:latin typeface="+mn-lt"/>
          <a:ea typeface="ＭＳ Ｐゴシック" charset="-128"/>
          <a:cs typeface="ＭＳ Ｐゴシック" charset="-128"/>
        </a:defRPr>
      </a:lvl1pPr>
      <a:lvl2pPr marL="668655" indent="-257175" algn="l" defTabSz="411480" rtl="0" eaLnBrk="0" fontAlgn="base" hangingPunct="0">
        <a:spcBef>
          <a:spcPct val="20000"/>
        </a:spcBef>
        <a:spcAft>
          <a:spcPct val="0"/>
        </a:spcAft>
        <a:buFont typeface="Arial" charset="0"/>
        <a:buChar char="–"/>
        <a:defRPr sz="2500" kern="1200">
          <a:solidFill>
            <a:schemeClr val="tx1"/>
          </a:solidFill>
          <a:latin typeface="+mn-lt"/>
          <a:ea typeface="ＭＳ Ｐゴシック" charset="-128"/>
          <a:cs typeface="+mn-cs"/>
        </a:defRPr>
      </a:lvl2pPr>
      <a:lvl3pPr marL="1028700" indent="-205740" algn="l" defTabSz="41148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440180" indent="-205740" algn="l" defTabSz="411480"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4pPr>
      <a:lvl5pPr marL="1851660" indent="-205740" algn="l" defTabSz="411480"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325437"/>
            <a:ext cx="5791200" cy="1470025"/>
          </a:xfrm>
        </p:spPr>
        <p:txBody>
          <a:bodyPr/>
          <a:lstStyle/>
          <a:p>
            <a:r>
              <a:rPr lang="en-US" dirty="0" smtClean="0">
                <a:solidFill>
                  <a:schemeClr val="tx2"/>
                </a:solidFill>
              </a:rPr>
              <a:t>Why WASH-HIV Matters</a:t>
            </a:r>
            <a:endParaRPr lang="en-US" dirty="0">
              <a:solidFill>
                <a:schemeClr val="tx2"/>
              </a:solidFill>
            </a:endParaRPr>
          </a:p>
        </p:txBody>
      </p:sp>
      <p:sp>
        <p:nvSpPr>
          <p:cNvPr id="3" name="Subtitle 2"/>
          <p:cNvSpPr>
            <a:spLocks noGrp="1"/>
          </p:cNvSpPr>
          <p:nvPr>
            <p:ph type="subTitle" idx="1"/>
          </p:nvPr>
        </p:nvSpPr>
        <p:spPr>
          <a:xfrm>
            <a:off x="3505200" y="2895600"/>
            <a:ext cx="5638800" cy="2057400"/>
          </a:xfrm>
        </p:spPr>
        <p:txBody>
          <a:bodyPr/>
          <a:lstStyle/>
          <a:p>
            <a:pPr algn="r"/>
            <a:endParaRPr lang="en-US" sz="2400" dirty="0">
              <a:solidFill>
                <a:schemeClr val="tx2"/>
              </a:solidFill>
            </a:endParaRPr>
          </a:p>
          <a:p>
            <a:pPr algn="r"/>
            <a:r>
              <a:rPr lang="en-US" sz="2400" dirty="0" smtClean="0">
                <a:solidFill>
                  <a:schemeClr val="tx2"/>
                </a:solidFill>
              </a:rPr>
              <a:t>WASHplus Project</a:t>
            </a:r>
            <a:endParaRPr lang="en-US" sz="2400" dirty="0">
              <a:solidFill>
                <a:schemeClr val="tx2"/>
              </a:solidFill>
            </a:endParaRPr>
          </a:p>
          <a:p>
            <a:pPr algn="r"/>
            <a:r>
              <a:rPr lang="en-US" sz="2400" dirty="0" smtClean="0">
                <a:solidFill>
                  <a:schemeClr val="tx2"/>
                </a:solidFill>
              </a:rPr>
              <a:t>April 2016</a:t>
            </a:r>
            <a:endParaRPr lang="en-US" sz="2400" dirty="0">
              <a:solidFill>
                <a:schemeClr val="tx2"/>
              </a:solidFill>
            </a:endParaRPr>
          </a:p>
          <a:p>
            <a:pPr algn="r"/>
            <a:endParaRPr lang="en-US" sz="2400" dirty="0" smtClean="0">
              <a:solidFill>
                <a:schemeClr val="tx2"/>
              </a:solidFill>
            </a:endParaRPr>
          </a:p>
          <a:p>
            <a:pPr algn="r"/>
            <a:endParaRPr lang="en-US" sz="2400" dirty="0" smtClean="0">
              <a:solidFill>
                <a:schemeClr val="tx2"/>
              </a:solidFill>
            </a:endParaRPr>
          </a:p>
        </p:txBody>
      </p:sp>
      <p:pic>
        <p:nvPicPr>
          <p:cNvPr id="5" name="Picture 3" descr="family with HBC work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13" y="1069974"/>
            <a:ext cx="6173787"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524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984250"/>
          </a:xfrm>
        </p:spPr>
        <p:txBody>
          <a:bodyPr/>
          <a:lstStyle/>
          <a:p>
            <a:pPr algn="ctr" defTabSz="457160" eaLnBrk="1" hangingPunct="1">
              <a:defRPr/>
            </a:pPr>
            <a:r>
              <a:rPr lang="en-US" sz="3200" dirty="0" smtClean="0">
                <a:solidFill>
                  <a:schemeClr val="bg1">
                    <a:lumMod val="50000"/>
                  </a:schemeClr>
                </a:solidFill>
                <a:ea typeface="MS PGothic" pitchFamily="34" charset="-128"/>
              </a:rPr>
              <a:t>Other Local Solutions…</a:t>
            </a:r>
          </a:p>
        </p:txBody>
      </p:sp>
      <p:pic>
        <p:nvPicPr>
          <p:cNvPr id="14339" name="Content Placeholder 5" descr="Picture 229.jpg"/>
          <p:cNvPicPr>
            <a:picLocks noGrp="1" noChangeAspect="1"/>
          </p:cNvPicPr>
          <p:nvPr>
            <p:ph idx="4294967295"/>
          </p:nvPr>
        </p:nvPicPr>
        <p:blipFill>
          <a:blip r:embed="rId3">
            <a:extLst>
              <a:ext uri="{28A0092B-C50C-407E-A947-70E740481C1C}">
                <a14:useLocalDpi xmlns:a14="http://schemas.microsoft.com/office/drawing/2010/main" val="0"/>
              </a:ext>
            </a:extLst>
          </a:blip>
          <a:srcRect l="13174" r="20950"/>
          <a:stretch>
            <a:fillRect/>
          </a:stretch>
        </p:blipFill>
        <p:spPr>
          <a:xfrm>
            <a:off x="192088" y="1862138"/>
            <a:ext cx="2103437" cy="4256087"/>
          </a:xfrm>
          <a:prstGeom prst="rect">
            <a:avLst/>
          </a:prstGeom>
          <a:noFill/>
        </p:spPr>
      </p:pic>
      <p:pic>
        <p:nvPicPr>
          <p:cNvPr id="14340" name="Picture 7" descr="couseling card 3.2 ( 3.2.4) use potty chair.JPG"/>
          <p:cNvPicPr>
            <a:picLocks noChangeAspect="1"/>
          </p:cNvPicPr>
          <p:nvPr/>
        </p:nvPicPr>
        <p:blipFill>
          <a:blip r:embed="rId4">
            <a:extLst>
              <a:ext uri="{28A0092B-C50C-407E-A947-70E740481C1C}">
                <a14:useLocalDpi xmlns:a14="http://schemas.microsoft.com/office/drawing/2010/main" val="0"/>
              </a:ext>
            </a:extLst>
          </a:blip>
          <a:srcRect l="10039" t="14847" r="9662" b="18449"/>
          <a:stretch>
            <a:fillRect/>
          </a:stretch>
        </p:blipFill>
        <p:spPr bwMode="auto">
          <a:xfrm>
            <a:off x="6680200" y="2930525"/>
            <a:ext cx="2463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705600" y="2098675"/>
            <a:ext cx="2438400" cy="831850"/>
          </a:xfrm>
          <a:prstGeom prst="rect">
            <a:avLst/>
          </a:prstGeom>
          <a:noFill/>
        </p:spPr>
        <p:txBody>
          <a:bodyPr lIns="91438" tIns="45718" rIns="91438" bIns="45718">
            <a:spAutoFit/>
          </a:bodyPr>
          <a:lstStyle/>
          <a:p>
            <a:pPr algn="ctr" defTabSz="457160" eaLnBrk="0" hangingPunct="0">
              <a:defRPr/>
            </a:pPr>
            <a:r>
              <a:rPr lang="en-US" sz="2400" b="1" dirty="0">
                <a:solidFill>
                  <a:schemeClr val="bg1">
                    <a:lumMod val="50000"/>
                  </a:schemeClr>
                </a:solidFill>
                <a:latin typeface="+mj-lt"/>
                <a:ea typeface="+mj-ea"/>
                <a:cs typeface="+mj-cs"/>
              </a:rPr>
              <a:t>Bedside</a:t>
            </a:r>
          </a:p>
          <a:p>
            <a:pPr algn="ctr" defTabSz="457160" eaLnBrk="0" hangingPunct="0">
              <a:defRPr/>
            </a:pPr>
            <a:r>
              <a:rPr lang="en-US" sz="2400" b="1" dirty="0">
                <a:solidFill>
                  <a:schemeClr val="bg1">
                    <a:lumMod val="50000"/>
                  </a:schemeClr>
                </a:solidFill>
                <a:latin typeface="+mj-lt"/>
                <a:ea typeface="+mj-ea"/>
                <a:cs typeface="+mj-cs"/>
              </a:rPr>
              <a:t>Commode</a:t>
            </a:r>
          </a:p>
        </p:txBody>
      </p:sp>
      <p:sp>
        <p:nvSpPr>
          <p:cNvPr id="14342" name="Text Box 9"/>
          <p:cNvSpPr txBox="1">
            <a:spLocks noChangeArrowheads="1"/>
          </p:cNvSpPr>
          <p:nvPr/>
        </p:nvSpPr>
        <p:spPr bwMode="auto">
          <a:xfrm>
            <a:off x="2971800" y="1676400"/>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8" rIns="91438" bIns="45718">
            <a:spAutoFit/>
          </a:bodyPr>
          <a:lstStyle>
            <a:lvl1pPr eaLnBrk="0" hangingPunct="0">
              <a:defRPr>
                <a:solidFill>
                  <a:schemeClr val="tx1"/>
                </a:solidFill>
                <a:latin typeface="Arial" panose="020B0604020202020204" pitchFamily="34" charset="0"/>
                <a:ea typeface="Geneva" pitchFamily="34" charset="0"/>
              </a:defRPr>
            </a:lvl1pPr>
            <a:lvl2pPr marL="742950" indent="-285750" eaLnBrk="0" hangingPunct="0">
              <a:defRPr>
                <a:solidFill>
                  <a:schemeClr val="tx1"/>
                </a:solidFill>
                <a:latin typeface="Arial" panose="020B0604020202020204" pitchFamily="34" charset="0"/>
                <a:ea typeface="Geneva" pitchFamily="34" charset="0"/>
              </a:defRPr>
            </a:lvl2pPr>
            <a:lvl3pPr marL="1143000" indent="-228600" eaLnBrk="0" hangingPunct="0">
              <a:defRPr>
                <a:solidFill>
                  <a:schemeClr val="tx1"/>
                </a:solidFill>
                <a:latin typeface="Arial" panose="020B0604020202020204" pitchFamily="34" charset="0"/>
                <a:ea typeface="Geneva" pitchFamily="34" charset="0"/>
              </a:defRPr>
            </a:lvl3pPr>
            <a:lvl4pPr marL="1600200" indent="-228600" eaLnBrk="0" hangingPunct="0">
              <a:defRPr>
                <a:solidFill>
                  <a:schemeClr val="tx1"/>
                </a:solidFill>
                <a:latin typeface="Arial" panose="020B0604020202020204" pitchFamily="34" charset="0"/>
                <a:ea typeface="Geneva" pitchFamily="34" charset="0"/>
              </a:defRPr>
            </a:lvl4pPr>
            <a:lvl5pPr marL="2057400" indent="-228600" eaLnBrk="0" hangingPunct="0">
              <a:defRPr>
                <a:solidFill>
                  <a:schemeClr val="tx1"/>
                </a:solidFill>
                <a:latin typeface="Arial" panose="020B0604020202020204" pitchFamily="34" charset="0"/>
                <a:ea typeface="Geneva"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9pPr>
          </a:lstStyle>
          <a:p>
            <a:pPr eaLnBrk="1" hangingPunct="1">
              <a:spcBef>
                <a:spcPct val="50000"/>
              </a:spcBef>
            </a:pPr>
            <a:endParaRPr lang="en-US" altLang="en-US"/>
          </a:p>
        </p:txBody>
      </p:sp>
      <p:sp>
        <p:nvSpPr>
          <p:cNvPr id="18439" name="Text Box 10"/>
          <p:cNvSpPr txBox="1">
            <a:spLocks noChangeArrowheads="1"/>
          </p:cNvSpPr>
          <p:nvPr/>
        </p:nvSpPr>
        <p:spPr bwMode="auto">
          <a:xfrm>
            <a:off x="2352675" y="1063625"/>
            <a:ext cx="4141788" cy="465138"/>
          </a:xfrm>
          <a:prstGeom prst="rect">
            <a:avLst/>
          </a:prstGeom>
          <a:noFill/>
          <a:ln w="9525">
            <a:noFill/>
            <a:miter lim="800000"/>
            <a:headEnd/>
            <a:tailEnd/>
          </a:ln>
        </p:spPr>
        <p:txBody>
          <a:bodyPr lIns="91438" tIns="45718" rIns="91438" bIns="45718">
            <a:spAutoFit/>
          </a:bodyPr>
          <a:lstStyle/>
          <a:p>
            <a:pPr algn="ctr" defTabSz="457160">
              <a:spcBef>
                <a:spcPct val="50000"/>
              </a:spcBef>
              <a:defRPr/>
            </a:pPr>
            <a:r>
              <a:rPr lang="en-US" sz="2400" b="1" dirty="0">
                <a:solidFill>
                  <a:schemeClr val="bg1">
                    <a:lumMod val="50000"/>
                  </a:schemeClr>
                </a:solidFill>
                <a:latin typeface="+mn-lt"/>
              </a:rPr>
              <a:t>Bedpan</a:t>
            </a:r>
          </a:p>
        </p:txBody>
      </p:sp>
      <p:pic>
        <p:nvPicPr>
          <p:cNvPr id="14344" name="Picture 4" descr="homemade pot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1676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92088" y="1330325"/>
            <a:ext cx="1858962" cy="369888"/>
          </a:xfrm>
          <a:prstGeom prst="rect">
            <a:avLst/>
          </a:prstGeom>
          <a:noFill/>
        </p:spPr>
        <p:txBody>
          <a:bodyPr>
            <a:spAutoFit/>
          </a:bodyPr>
          <a:lstStyle/>
          <a:p>
            <a:pPr algn="ctr" defTabSz="457160">
              <a:defRPr/>
            </a:pPr>
            <a:r>
              <a:rPr lang="en-US" b="1" dirty="0">
                <a:solidFill>
                  <a:schemeClr val="bg1">
                    <a:lumMod val="50000"/>
                  </a:schemeClr>
                </a:solidFill>
                <a:latin typeface="Arial" charset="0"/>
                <a:ea typeface="MS PGothic" pitchFamily="34" charset="-128"/>
              </a:rPr>
              <a:t>Plastic Pants</a:t>
            </a:r>
            <a:endParaRPr lang="en-US" b="1" dirty="0">
              <a:solidFill>
                <a:schemeClr val="bg1">
                  <a:lumMod val="50000"/>
                </a:schemeClr>
              </a:solidFill>
              <a:latin typeface="Arial" charset="0"/>
            </a:endParaRPr>
          </a:p>
        </p:txBody>
      </p:sp>
    </p:spTree>
    <p:extLst>
      <p:ext uri="{BB962C8B-B14F-4D97-AF65-F5344CB8AC3E}">
        <p14:creationId xmlns:p14="http://schemas.microsoft.com/office/powerpoint/2010/main" val="2884428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8"/>
          <p:cNvSpPr>
            <a:spLocks noGrp="1"/>
          </p:cNvSpPr>
          <p:nvPr>
            <p:ph type="title"/>
          </p:nvPr>
        </p:nvSpPr>
        <p:spPr>
          <a:xfrm>
            <a:off x="0" y="331788"/>
            <a:ext cx="9144000" cy="568325"/>
          </a:xfrm>
        </p:spPr>
        <p:txBody>
          <a:bodyPr/>
          <a:lstStyle/>
          <a:p>
            <a:pPr algn="ctr" eaLnBrk="1" hangingPunct="1"/>
            <a:r>
              <a:rPr lang="en-US" altLang="en-US" sz="3200" smtClean="0">
                <a:ea typeface="Geneva" pitchFamily="34" charset="0"/>
              </a:rPr>
              <a:t>Why WASH Matters for PLHIV</a:t>
            </a:r>
          </a:p>
        </p:txBody>
      </p:sp>
      <p:sp>
        <p:nvSpPr>
          <p:cNvPr id="6147" name="Content Placeholder 19"/>
          <p:cNvSpPr>
            <a:spLocks noGrp="1"/>
          </p:cNvSpPr>
          <p:nvPr>
            <p:ph idx="1"/>
          </p:nvPr>
        </p:nvSpPr>
        <p:spPr>
          <a:xfrm>
            <a:off x="457200" y="1662113"/>
            <a:ext cx="8229600" cy="4229100"/>
          </a:xfrm>
        </p:spPr>
        <p:txBody>
          <a:bodyPr/>
          <a:lstStyle/>
          <a:p>
            <a:pPr lvl="1">
              <a:spcAft>
                <a:spcPts val="1200"/>
              </a:spcAft>
              <a:buFont typeface="Arial" panose="020B0604020202020204" pitchFamily="34" charset="0"/>
              <a:buChar char="•"/>
            </a:pPr>
            <a:r>
              <a:rPr lang="en-US" altLang="en-US" smtClean="0">
                <a:ea typeface="Geneva" pitchFamily="34" charset="0"/>
              </a:rPr>
              <a:t>Affects 90% of people living with HIV and AIDS, causing significant morbidity and mortality</a:t>
            </a:r>
          </a:p>
          <a:p>
            <a:pPr lvl="1">
              <a:spcAft>
                <a:spcPts val="1200"/>
              </a:spcAft>
              <a:buFont typeface="Arial" panose="020B0604020202020204" pitchFamily="34" charset="0"/>
              <a:buChar char="•"/>
            </a:pPr>
            <a:r>
              <a:rPr lang="en-US" altLang="en-US" smtClean="0">
                <a:ea typeface="Geneva" pitchFamily="34" charset="0"/>
              </a:rPr>
              <a:t>Reduces antiretroviral absorption</a:t>
            </a:r>
          </a:p>
          <a:p>
            <a:pPr lvl="1">
              <a:spcAft>
                <a:spcPts val="1200"/>
              </a:spcAft>
              <a:buFont typeface="Arial" panose="020B0604020202020204" pitchFamily="34" charset="0"/>
              <a:buChar char="•"/>
            </a:pPr>
            <a:r>
              <a:rPr lang="en-US" altLang="en-US" smtClean="0">
                <a:ea typeface="Geneva" pitchFamily="34" charset="0"/>
              </a:rPr>
              <a:t>Reduces absorption of nutrients</a:t>
            </a:r>
          </a:p>
          <a:p>
            <a:pPr lvl="1">
              <a:spcAft>
                <a:spcPts val="1200"/>
              </a:spcAft>
              <a:buFont typeface="Arial" panose="020B0604020202020204" pitchFamily="34" charset="0"/>
              <a:buChar char="•"/>
            </a:pPr>
            <a:r>
              <a:rPr lang="en-US" altLang="en-US" smtClean="0">
                <a:ea typeface="Geneva" pitchFamily="34" charset="0"/>
              </a:rPr>
              <a:t>Increases burden on caregivers in clinics and at home</a:t>
            </a:r>
          </a:p>
          <a:p>
            <a:pPr lvl="1">
              <a:spcAft>
                <a:spcPts val="1200"/>
              </a:spcAft>
              <a:buFont typeface="Arial" panose="020B0604020202020204" pitchFamily="34" charset="0"/>
              <a:buChar char="•"/>
            </a:pPr>
            <a:r>
              <a:rPr lang="en-US" altLang="en-US" smtClean="0">
                <a:ea typeface="Geneva" pitchFamily="34" charset="0"/>
              </a:rPr>
              <a:t>Causes humiliation and lower quality of life</a:t>
            </a:r>
          </a:p>
          <a:p>
            <a:pPr>
              <a:spcAft>
                <a:spcPts val="1200"/>
              </a:spcAft>
            </a:pPr>
            <a:r>
              <a:rPr lang="en-US" altLang="en-US" smtClean="0">
                <a:ea typeface="Geneva" pitchFamily="34" charset="0"/>
              </a:rPr>
              <a:t>People with HIV/AIDS have greater water needs</a:t>
            </a:r>
          </a:p>
          <a:p>
            <a:pPr eaLnBrk="1" hangingPunct="1"/>
            <a:endParaRPr lang="en-US" altLang="en-US" smtClean="0">
              <a:ea typeface="Geneva" pitchFamily="34" charset="0"/>
            </a:endParaRPr>
          </a:p>
        </p:txBody>
      </p:sp>
      <p:sp>
        <p:nvSpPr>
          <p:cNvPr id="6150" name="TextBox 8"/>
          <p:cNvSpPr txBox="1">
            <a:spLocks noChangeArrowheads="1"/>
          </p:cNvSpPr>
          <p:nvPr/>
        </p:nvSpPr>
        <p:spPr bwMode="auto">
          <a:xfrm>
            <a:off x="296863" y="1052513"/>
            <a:ext cx="5749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Geneva" pitchFamily="34" charset="0"/>
              </a:defRPr>
            </a:lvl1pPr>
            <a:lvl2pPr marL="742950" indent="-285750" eaLnBrk="0" hangingPunct="0">
              <a:defRPr>
                <a:solidFill>
                  <a:schemeClr val="tx1"/>
                </a:solidFill>
                <a:latin typeface="Arial" panose="020B0604020202020204" pitchFamily="34" charset="0"/>
                <a:ea typeface="Geneva" pitchFamily="34" charset="0"/>
              </a:defRPr>
            </a:lvl2pPr>
            <a:lvl3pPr marL="1143000" indent="-228600" eaLnBrk="0" hangingPunct="0">
              <a:defRPr>
                <a:solidFill>
                  <a:schemeClr val="tx1"/>
                </a:solidFill>
                <a:latin typeface="Arial" panose="020B0604020202020204" pitchFamily="34" charset="0"/>
                <a:ea typeface="Geneva" pitchFamily="34" charset="0"/>
              </a:defRPr>
            </a:lvl3pPr>
            <a:lvl4pPr marL="1600200" indent="-228600" eaLnBrk="0" hangingPunct="0">
              <a:defRPr>
                <a:solidFill>
                  <a:schemeClr val="tx1"/>
                </a:solidFill>
                <a:latin typeface="Arial" panose="020B0604020202020204" pitchFamily="34" charset="0"/>
                <a:ea typeface="Geneva" pitchFamily="34" charset="0"/>
              </a:defRPr>
            </a:lvl4pPr>
            <a:lvl5pPr marL="2057400" indent="-228600" eaLnBrk="0" hangingPunct="0">
              <a:defRPr>
                <a:solidFill>
                  <a:schemeClr val="tx1"/>
                </a:solidFill>
                <a:latin typeface="Arial" panose="020B0604020202020204" pitchFamily="34" charset="0"/>
                <a:ea typeface="Geneva"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9pPr>
          </a:lstStyle>
          <a:p>
            <a:pPr eaLnBrk="1" hangingPunct="1"/>
            <a:r>
              <a:rPr lang="en-US" altLang="en-US" sz="2800"/>
              <a:t>Diarrhea…</a:t>
            </a:r>
          </a:p>
        </p:txBody>
      </p:sp>
    </p:spTree>
    <p:extLst>
      <p:ext uri="{BB962C8B-B14F-4D97-AF65-F5344CB8AC3E}">
        <p14:creationId xmlns:p14="http://schemas.microsoft.com/office/powerpoint/2010/main" val="3151556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Hac rur stor wa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8663" y="4149725"/>
            <a:ext cx="316071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0" descr="inside latrine"/>
          <p:cNvPicPr>
            <a:picLocks noGrp="1" noChangeAspect="1" noChangeArrowheads="1"/>
          </p:cNvPicPr>
          <p:nvPr>
            <p:ph idx="1"/>
          </p:nvPr>
        </p:nvPicPr>
        <p:blipFill>
          <a:blip r:embed="rId4">
            <a:lum contrast="24000"/>
            <a:extLst>
              <a:ext uri="{28A0092B-C50C-407E-A947-70E740481C1C}">
                <a14:useLocalDpi xmlns:a14="http://schemas.microsoft.com/office/drawing/2010/main" val="0"/>
              </a:ext>
            </a:extLst>
          </a:blip>
          <a:srcRect l="11150" t="7005" r="15878" b="19984"/>
          <a:stretch>
            <a:fillRect/>
          </a:stretch>
        </p:blipFill>
        <p:spPr>
          <a:xfrm>
            <a:off x="6400800" y="1028700"/>
            <a:ext cx="2743200" cy="3579813"/>
          </a:xfrm>
          <a:noFill/>
        </p:spPr>
      </p:pic>
      <p:sp>
        <p:nvSpPr>
          <p:cNvPr id="6" name="Title 1"/>
          <p:cNvSpPr txBox="1">
            <a:spLocks/>
          </p:cNvSpPr>
          <p:nvPr/>
        </p:nvSpPr>
        <p:spPr bwMode="auto">
          <a:xfrm>
            <a:off x="0" y="342900"/>
            <a:ext cx="9144000" cy="609600"/>
          </a:xfrm>
          <a:prstGeom prst="rect">
            <a:avLst/>
          </a:prstGeom>
          <a:noFill/>
          <a:ln>
            <a:miter lim="800000"/>
            <a:headEnd/>
            <a:tailEnd/>
          </a:ln>
        </p:spPr>
        <p:txBody>
          <a:bodyPr lIns="91436" tIns="45716" rIns="91436" bIns="45716"/>
          <a:lstStyle/>
          <a:p>
            <a:pPr algn="ctr" defTabSz="411448" eaLnBrk="0" hangingPunct="0">
              <a:defRPr/>
            </a:pPr>
            <a:r>
              <a:rPr lang="en-US" sz="3200" b="1" dirty="0">
                <a:solidFill>
                  <a:schemeClr val="bg1">
                    <a:lumMod val="50000"/>
                  </a:schemeClr>
                </a:solidFill>
                <a:latin typeface="+mj-lt"/>
                <a:ea typeface="MS PGothic" pitchFamily="34" charset="-128"/>
                <a:cs typeface="ＭＳ Ｐゴシック" charset="-128"/>
              </a:rPr>
              <a:t>Key WASH Practices</a:t>
            </a:r>
            <a:endParaRPr lang="en-US" b="1" dirty="0">
              <a:solidFill>
                <a:schemeClr val="bg1">
                  <a:lumMod val="50000"/>
                </a:schemeClr>
              </a:solidFill>
              <a:latin typeface="+mj-lt"/>
              <a:ea typeface="MS PGothic" pitchFamily="34" charset="-128"/>
              <a:cs typeface="ＭＳ Ｐゴシック" charset="-128"/>
            </a:endParaRPr>
          </a:p>
        </p:txBody>
      </p:sp>
      <p:pic>
        <p:nvPicPr>
          <p:cNvPr id="7173" name="Picture 6" descr="malawi salima 469.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28700"/>
            <a:ext cx="3268663"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042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319088"/>
            <a:ext cx="9144000" cy="609600"/>
          </a:xfrm>
        </p:spPr>
        <p:txBody>
          <a:bodyPr anchor="t"/>
          <a:lstStyle/>
          <a:p>
            <a:pPr algn="ctr"/>
            <a:r>
              <a:rPr lang="en-US" altLang="en-US" sz="3200" smtClean="0">
                <a:ea typeface="Geneva" pitchFamily="34" charset="0"/>
              </a:rPr>
              <a:t>Integrating WASH into HIV programs</a:t>
            </a:r>
          </a:p>
        </p:txBody>
      </p:sp>
      <p:sp>
        <p:nvSpPr>
          <p:cNvPr id="9219" name="Content Placeholder 2"/>
          <p:cNvSpPr>
            <a:spLocks noGrp="1"/>
          </p:cNvSpPr>
          <p:nvPr>
            <p:ph idx="1"/>
          </p:nvPr>
        </p:nvSpPr>
        <p:spPr>
          <a:xfrm>
            <a:off x="228600" y="1657350"/>
            <a:ext cx="4198938" cy="3543300"/>
          </a:xfrm>
        </p:spPr>
        <p:txBody>
          <a:bodyPr/>
          <a:lstStyle/>
          <a:p>
            <a:pPr marL="342869" indent="-342869" defTabSz="457160">
              <a:defRPr/>
            </a:pPr>
            <a:r>
              <a:rPr lang="en-US" sz="3200" dirty="0" smtClean="0">
                <a:latin typeface="+mj-lt"/>
                <a:ea typeface="+mn-ea"/>
              </a:rPr>
              <a:t>Home-based Care</a:t>
            </a:r>
          </a:p>
          <a:p>
            <a:pPr marL="342869" indent="-342869" defTabSz="457160">
              <a:defRPr/>
            </a:pPr>
            <a:r>
              <a:rPr lang="en-US" sz="3200" dirty="0" smtClean="0"/>
              <a:t>Nutrition and HIV </a:t>
            </a:r>
          </a:p>
          <a:p>
            <a:pPr marL="342869" indent="-342869" defTabSz="457160">
              <a:defRPr/>
            </a:pPr>
            <a:r>
              <a:rPr lang="en-US" sz="3200" dirty="0" smtClean="0"/>
              <a:t>Orphans and Vulnerable Children</a:t>
            </a:r>
          </a:p>
          <a:p>
            <a:pPr marL="342869" indent="-342869" defTabSz="457160">
              <a:defRPr/>
            </a:pPr>
            <a:r>
              <a:rPr lang="en-US" sz="3200" dirty="0" smtClean="0"/>
              <a:t>Prevention of Mother          to Child Transmission</a:t>
            </a:r>
          </a:p>
          <a:p>
            <a:pPr marL="342869" indent="-342869" defTabSz="457160">
              <a:defRPr/>
            </a:pPr>
            <a:r>
              <a:rPr lang="en-US" sz="3200" dirty="0" smtClean="0">
                <a:ea typeface="+mn-ea"/>
              </a:rPr>
              <a:t>Counseling and Testing</a:t>
            </a:r>
          </a:p>
        </p:txBody>
      </p:sp>
      <p:pic>
        <p:nvPicPr>
          <p:cNvPr id="8198" name="Picture 7" descr="DSC0058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65735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893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30200"/>
            <a:ext cx="9144000" cy="609600"/>
          </a:xfrm>
        </p:spPr>
        <p:txBody>
          <a:bodyPr anchor="t"/>
          <a:lstStyle/>
          <a:p>
            <a:pPr marL="836613" indent="-836613" algn="ctr"/>
            <a:r>
              <a:rPr lang="en-US" altLang="en-US" sz="3200" smtClean="0">
                <a:ea typeface="Geneva" pitchFamily="34" charset="0"/>
              </a:rPr>
              <a:t>Local Solutions – Small Doable Actions</a:t>
            </a:r>
          </a:p>
        </p:txBody>
      </p:sp>
      <p:sp>
        <p:nvSpPr>
          <p:cNvPr id="11267" name="Rectangle 3"/>
          <p:cNvSpPr>
            <a:spLocks noGrp="1" noChangeArrowheads="1"/>
          </p:cNvSpPr>
          <p:nvPr>
            <p:ph idx="1"/>
          </p:nvPr>
        </p:nvSpPr>
        <p:spPr>
          <a:xfrm>
            <a:off x="649288" y="1577975"/>
            <a:ext cx="7772400" cy="3963988"/>
          </a:xfrm>
        </p:spPr>
        <p:txBody>
          <a:bodyPr/>
          <a:lstStyle/>
          <a:p>
            <a:pPr marL="342869" indent="-342869" defTabSz="457160">
              <a:spcBef>
                <a:spcPct val="0"/>
              </a:spcBef>
              <a:spcAft>
                <a:spcPct val="55000"/>
              </a:spcAft>
              <a:defRPr/>
            </a:pPr>
            <a:r>
              <a:rPr lang="en-US" dirty="0" smtClean="0">
                <a:latin typeface="+mj-lt"/>
                <a:ea typeface="+mn-ea"/>
              </a:rPr>
              <a:t>BIG CHANGES ARE NEEDED!</a:t>
            </a:r>
          </a:p>
          <a:p>
            <a:pPr marL="342869" indent="-342869" defTabSz="457160">
              <a:spcBef>
                <a:spcPct val="0"/>
              </a:spcBef>
              <a:spcAft>
                <a:spcPct val="55000"/>
              </a:spcAft>
              <a:defRPr/>
            </a:pPr>
            <a:r>
              <a:rPr lang="en-US" dirty="0" smtClean="0">
                <a:latin typeface="+mj-lt"/>
                <a:ea typeface="+mn-ea"/>
              </a:rPr>
              <a:t>Everyone has the right to safe water, a place for hygiene and sanitation</a:t>
            </a:r>
          </a:p>
          <a:p>
            <a:pPr marL="342869" indent="-342869" defTabSz="457160">
              <a:spcBef>
                <a:spcPct val="0"/>
              </a:spcBef>
              <a:spcAft>
                <a:spcPct val="55000"/>
              </a:spcAft>
              <a:defRPr/>
            </a:pPr>
            <a:r>
              <a:rPr lang="en-US" dirty="0" smtClean="0">
                <a:latin typeface="+mj-lt"/>
                <a:ea typeface="+mn-ea"/>
              </a:rPr>
              <a:t>Things can be done today (or tomorrow), with existing skills and resources, in the most resource constrained settings</a:t>
            </a:r>
          </a:p>
        </p:txBody>
      </p:sp>
    </p:spTree>
    <p:extLst>
      <p:ext uri="{BB962C8B-B14F-4D97-AF65-F5344CB8AC3E}">
        <p14:creationId xmlns:p14="http://schemas.microsoft.com/office/powerpoint/2010/main" val="1294432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31788"/>
            <a:ext cx="9144000" cy="609600"/>
          </a:xfrm>
        </p:spPr>
        <p:txBody>
          <a:bodyPr anchor="t"/>
          <a:lstStyle/>
          <a:p>
            <a:pPr marL="836613" indent="-836613" algn="ctr"/>
            <a:r>
              <a:rPr lang="en-US" altLang="en-US" sz="3200" smtClean="0">
                <a:ea typeface="Geneva" pitchFamily="34" charset="0"/>
              </a:rPr>
              <a:t>Small Doable Action Approach</a:t>
            </a:r>
          </a:p>
        </p:txBody>
      </p:sp>
      <p:sp>
        <p:nvSpPr>
          <p:cNvPr id="11267" name="Rectangle 3"/>
          <p:cNvSpPr>
            <a:spLocks noGrp="1" noChangeArrowheads="1"/>
          </p:cNvSpPr>
          <p:nvPr>
            <p:ph idx="1"/>
          </p:nvPr>
        </p:nvSpPr>
        <p:spPr>
          <a:xfrm>
            <a:off x="663575" y="1098550"/>
            <a:ext cx="4214813" cy="3317875"/>
          </a:xfrm>
        </p:spPr>
        <p:txBody>
          <a:bodyPr/>
          <a:lstStyle/>
          <a:p>
            <a:pPr marL="342869" indent="-342869" defTabSz="457160">
              <a:spcBef>
                <a:spcPct val="0"/>
              </a:spcBef>
              <a:spcAft>
                <a:spcPct val="55000"/>
              </a:spcAft>
              <a:defRPr/>
            </a:pPr>
            <a:r>
              <a:rPr lang="en-US" sz="2400" dirty="0" smtClean="0">
                <a:latin typeface="+mj-lt"/>
                <a:ea typeface="+mn-ea"/>
              </a:rPr>
              <a:t>Identify feasible steps that move people from a current WASH practice toward the ideal practice</a:t>
            </a:r>
          </a:p>
          <a:p>
            <a:pPr marL="342869" indent="-342869" defTabSz="457160">
              <a:spcBef>
                <a:spcPct val="0"/>
              </a:spcBef>
              <a:spcAft>
                <a:spcPct val="55000"/>
              </a:spcAft>
              <a:defRPr/>
            </a:pPr>
            <a:r>
              <a:rPr lang="en-US" sz="2400" dirty="0" smtClean="0">
                <a:latin typeface="+mj-lt"/>
                <a:ea typeface="+mn-ea"/>
              </a:rPr>
              <a:t>Identify existing hygiene and sanitation good practices to be reinforced and congratulate the HIV-positive householder/caregiver for these practices</a:t>
            </a:r>
          </a:p>
        </p:txBody>
      </p:sp>
      <p:sp>
        <p:nvSpPr>
          <p:cNvPr id="7" name="TextBox 6"/>
          <p:cNvSpPr txBox="1"/>
          <p:nvPr/>
        </p:nvSpPr>
        <p:spPr>
          <a:xfrm>
            <a:off x="663575" y="5229225"/>
            <a:ext cx="7680325" cy="831850"/>
          </a:xfrm>
          <a:prstGeom prst="rect">
            <a:avLst/>
          </a:prstGeom>
          <a:noFill/>
        </p:spPr>
        <p:txBody>
          <a:bodyPr>
            <a:spAutoFit/>
          </a:bodyPr>
          <a:lstStyle/>
          <a:p>
            <a:pPr marL="347472" indent="-347472" defTabSz="457160">
              <a:spcAft>
                <a:spcPct val="55000"/>
              </a:spcAft>
              <a:buClr>
                <a:srgbClr val="F37421"/>
              </a:buClr>
              <a:buFont typeface="Arial" pitchFamily="34" charset="0"/>
              <a:buChar char="•"/>
              <a:defRPr/>
            </a:pPr>
            <a:r>
              <a:rPr lang="en-US" sz="2400" dirty="0">
                <a:latin typeface="+mj-lt"/>
              </a:rPr>
              <a:t>Identify practices to be improved and negotiate the options with HIV-positive person/caregiver</a:t>
            </a:r>
          </a:p>
        </p:txBody>
      </p:sp>
      <p:pic>
        <p:nvPicPr>
          <p:cNvPr id="8" name="Picture 21" descr="Tippy tap "/>
          <p:cNvPicPr>
            <a:picLocks noChangeAspect="1" noChangeArrowheads="1"/>
          </p:cNvPicPr>
          <p:nvPr/>
        </p:nvPicPr>
        <p:blipFill>
          <a:blip r:embed="rId3">
            <a:lum bright="6000"/>
          </a:blip>
          <a:srcRect/>
          <a:stretch>
            <a:fillRect/>
          </a:stretch>
        </p:blipFill>
        <p:spPr bwMode="auto">
          <a:xfrm>
            <a:off x="5972175" y="1343025"/>
            <a:ext cx="2914650" cy="3886200"/>
          </a:xfrm>
          <a:prstGeom prst="rect">
            <a:avLst/>
          </a:prstGeom>
          <a:ln w="38100" cap="sq">
            <a:solidFill>
              <a:srgbClr val="000000"/>
            </a:solidFill>
            <a:miter lim="800000"/>
            <a:headEnd/>
            <a:tailEnd/>
          </a:ln>
          <a:effectLst>
            <a:outerShdw dist="38100" dir="2700000" algn="tl" rotWithShape="0">
              <a:srgbClr val="000000">
                <a:alpha val="42998"/>
              </a:srgbClr>
            </a:outerShdw>
          </a:effectLst>
        </p:spPr>
      </p:pic>
    </p:spTree>
    <p:extLst>
      <p:ext uri="{BB962C8B-B14F-4D97-AF65-F5344CB8AC3E}">
        <p14:creationId xmlns:p14="http://schemas.microsoft.com/office/powerpoint/2010/main" val="361224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22263"/>
            <a:ext cx="9144000" cy="611187"/>
          </a:xfrm>
        </p:spPr>
        <p:txBody>
          <a:bodyPr anchor="t"/>
          <a:lstStyle/>
          <a:p>
            <a:pPr marL="836613" indent="-836613" algn="ctr"/>
            <a:r>
              <a:rPr lang="en-US" altLang="en-US" sz="3200" smtClean="0">
                <a:ea typeface="Geneva" pitchFamily="34" charset="0"/>
              </a:rPr>
              <a:t>Hand Washing Practices</a:t>
            </a:r>
            <a:endParaRPr lang="en-US" altLang="en-US" sz="3200" i="1" smtClean="0">
              <a:ea typeface="Geneva" pitchFamily="34" charset="0"/>
            </a:endParaRPr>
          </a:p>
        </p:txBody>
      </p:sp>
      <p:pic>
        <p:nvPicPr>
          <p:cNvPr id="24579" name="Picture 19" descr="Handwashing Zam"/>
          <p:cNvPicPr>
            <a:picLocks noGrp="1" noChangeAspect="1" noChangeArrowheads="1"/>
          </p:cNvPicPr>
          <p:nvPr>
            <p:ph sz="half" idx="1"/>
          </p:nvPr>
        </p:nvPicPr>
        <p:blipFill>
          <a:blip r:embed="rId3"/>
          <a:srcRect l="7089" r="50000"/>
          <a:stretch>
            <a:fillRect/>
          </a:stretch>
        </p:blipFill>
        <p:spPr>
          <a:xfrm>
            <a:off x="6324600" y="1593850"/>
            <a:ext cx="2449513" cy="3810000"/>
          </a:xfrm>
          <a:ln w="38100" cap="sq">
            <a:solidFill>
              <a:srgbClr val="000000"/>
            </a:solidFill>
          </a:ln>
          <a:effectLst>
            <a:outerShdw dist="38100" dir="2700000" algn="tl" rotWithShape="0">
              <a:srgbClr val="000000">
                <a:alpha val="42998"/>
              </a:srgbClr>
            </a:outerShdw>
          </a:effectLst>
        </p:spPr>
      </p:pic>
      <p:sp>
        <p:nvSpPr>
          <p:cNvPr id="11268" name="Content Placeholder 5"/>
          <p:cNvSpPr>
            <a:spLocks noGrp="1"/>
          </p:cNvSpPr>
          <p:nvPr>
            <p:ph sz="half" idx="2"/>
          </p:nvPr>
        </p:nvSpPr>
        <p:spPr>
          <a:xfrm>
            <a:off x="663575" y="1301750"/>
            <a:ext cx="5486400" cy="4614863"/>
          </a:xfrm>
        </p:spPr>
        <p:txBody>
          <a:bodyPr/>
          <a:lstStyle/>
          <a:p>
            <a:pPr>
              <a:lnSpc>
                <a:spcPct val="90000"/>
              </a:lnSpc>
              <a:spcBef>
                <a:spcPct val="30000"/>
              </a:spcBef>
              <a:spcAft>
                <a:spcPct val="30000"/>
              </a:spcAft>
              <a:buFontTx/>
              <a:buNone/>
            </a:pPr>
            <a:r>
              <a:rPr lang="en-US" altLang="en-US" sz="2400" b="1" smtClean="0">
                <a:ea typeface="Geneva" pitchFamily="34" charset="0"/>
                <a:cs typeface="Arial" panose="020B0604020202020204" pitchFamily="34" charset="0"/>
              </a:rPr>
              <a:t>Current Practices Needing Improvement</a:t>
            </a:r>
          </a:p>
          <a:p>
            <a:pPr>
              <a:lnSpc>
                <a:spcPct val="90000"/>
              </a:lnSpc>
              <a:spcBef>
                <a:spcPct val="0"/>
              </a:spcBef>
              <a:spcAft>
                <a:spcPct val="40000"/>
              </a:spcAft>
            </a:pPr>
            <a:r>
              <a:rPr lang="en-US" altLang="en-US" sz="2400" smtClean="0">
                <a:ea typeface="Geneva" pitchFamily="34" charset="0"/>
                <a:cs typeface="Arial" panose="020B0604020202020204" pitchFamily="34" charset="0"/>
              </a:rPr>
              <a:t>Hand washing without soap when soap is not available </a:t>
            </a:r>
          </a:p>
          <a:p>
            <a:pPr>
              <a:lnSpc>
                <a:spcPct val="90000"/>
              </a:lnSpc>
              <a:spcBef>
                <a:spcPct val="0"/>
              </a:spcBef>
              <a:spcAft>
                <a:spcPct val="40000"/>
              </a:spcAft>
            </a:pPr>
            <a:r>
              <a:rPr lang="en-US" altLang="en-US" sz="2400" smtClean="0">
                <a:ea typeface="Geneva" pitchFamily="34" charset="0"/>
                <a:cs typeface="Arial" panose="020B0604020202020204" pitchFamily="34" charset="0"/>
              </a:rPr>
              <a:t>“Dip” hand washing from communal bowl</a:t>
            </a:r>
          </a:p>
          <a:p>
            <a:pPr>
              <a:lnSpc>
                <a:spcPct val="90000"/>
              </a:lnSpc>
              <a:spcBef>
                <a:spcPct val="0"/>
              </a:spcBef>
              <a:spcAft>
                <a:spcPct val="40000"/>
              </a:spcAft>
            </a:pPr>
            <a:r>
              <a:rPr lang="en-US" altLang="en-US" sz="2400" smtClean="0">
                <a:ea typeface="Geneva" pitchFamily="34" charset="0"/>
                <a:cs typeface="Arial" panose="020B0604020202020204" pitchFamily="34" charset="0"/>
              </a:rPr>
              <a:t>No systematic hand washing after cleaning the potty or after defecation</a:t>
            </a:r>
          </a:p>
          <a:p>
            <a:pPr>
              <a:lnSpc>
                <a:spcPct val="90000"/>
              </a:lnSpc>
              <a:spcBef>
                <a:spcPct val="0"/>
              </a:spcBef>
              <a:spcAft>
                <a:spcPct val="40000"/>
              </a:spcAft>
            </a:pPr>
            <a:r>
              <a:rPr lang="en-US" altLang="en-US" sz="2400" smtClean="0">
                <a:ea typeface="Geneva" pitchFamily="34" charset="0"/>
                <a:cs typeface="Arial" panose="020B0604020202020204" pitchFamily="34" charset="0"/>
              </a:rPr>
              <a:t>No systematic hand washing before eating/cooking, before/after caring for sick or before providing medicine to client</a:t>
            </a:r>
          </a:p>
        </p:txBody>
      </p:sp>
      <p:sp>
        <p:nvSpPr>
          <p:cNvPr id="11269" name="Text Box 5"/>
          <p:cNvSpPr txBox="1">
            <a:spLocks noChangeArrowheads="1"/>
          </p:cNvSpPr>
          <p:nvPr/>
        </p:nvSpPr>
        <p:spPr bwMode="auto">
          <a:xfrm>
            <a:off x="4724400" y="24384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spAutoFit/>
          </a:bodyPr>
          <a:lstStyle>
            <a:lvl1pPr eaLnBrk="0" hangingPunct="0">
              <a:defRPr>
                <a:solidFill>
                  <a:schemeClr val="tx1"/>
                </a:solidFill>
                <a:latin typeface="Arial" panose="020B0604020202020204" pitchFamily="34" charset="0"/>
                <a:ea typeface="Geneva" pitchFamily="34" charset="0"/>
              </a:defRPr>
            </a:lvl1pPr>
            <a:lvl2pPr marL="742950" indent="-285750" eaLnBrk="0" hangingPunct="0">
              <a:defRPr>
                <a:solidFill>
                  <a:schemeClr val="tx1"/>
                </a:solidFill>
                <a:latin typeface="Arial" panose="020B0604020202020204" pitchFamily="34" charset="0"/>
                <a:ea typeface="Geneva" pitchFamily="34" charset="0"/>
              </a:defRPr>
            </a:lvl2pPr>
            <a:lvl3pPr marL="1143000" indent="-228600" eaLnBrk="0" hangingPunct="0">
              <a:defRPr>
                <a:solidFill>
                  <a:schemeClr val="tx1"/>
                </a:solidFill>
                <a:latin typeface="Arial" panose="020B0604020202020204" pitchFamily="34" charset="0"/>
                <a:ea typeface="Geneva" pitchFamily="34" charset="0"/>
              </a:defRPr>
            </a:lvl3pPr>
            <a:lvl4pPr marL="1600200" indent="-228600" eaLnBrk="0" hangingPunct="0">
              <a:defRPr>
                <a:solidFill>
                  <a:schemeClr val="tx1"/>
                </a:solidFill>
                <a:latin typeface="Arial" panose="020B0604020202020204" pitchFamily="34" charset="0"/>
                <a:ea typeface="Geneva" pitchFamily="34" charset="0"/>
              </a:defRPr>
            </a:lvl4pPr>
            <a:lvl5pPr marL="2057400" indent="-228600" eaLnBrk="0" hangingPunct="0">
              <a:defRPr>
                <a:solidFill>
                  <a:schemeClr val="tx1"/>
                </a:solidFill>
                <a:latin typeface="Arial" panose="020B0604020202020204" pitchFamily="34" charset="0"/>
                <a:ea typeface="Geneva"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9pPr>
          </a:lstStyle>
          <a:p>
            <a:pPr eaLnBrk="1" hangingPunct="1"/>
            <a:endParaRPr lang="en-US" altLang="en-US"/>
          </a:p>
        </p:txBody>
      </p:sp>
      <p:sp>
        <p:nvSpPr>
          <p:cNvPr id="11270" name="TextBox 5"/>
          <p:cNvSpPr txBox="1">
            <a:spLocks noChangeArrowheads="1"/>
          </p:cNvSpPr>
          <p:nvPr/>
        </p:nvSpPr>
        <p:spPr bwMode="auto">
          <a:xfrm>
            <a:off x="6411913" y="5546725"/>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spAutoFit/>
          </a:bodyPr>
          <a:lstStyle>
            <a:lvl1pPr eaLnBrk="0" hangingPunct="0">
              <a:defRPr>
                <a:solidFill>
                  <a:schemeClr val="tx1"/>
                </a:solidFill>
                <a:latin typeface="Arial" panose="020B0604020202020204" pitchFamily="34" charset="0"/>
                <a:ea typeface="Geneva" pitchFamily="34" charset="0"/>
              </a:defRPr>
            </a:lvl1pPr>
            <a:lvl2pPr marL="742950" indent="-285750" eaLnBrk="0" hangingPunct="0">
              <a:defRPr>
                <a:solidFill>
                  <a:schemeClr val="tx1"/>
                </a:solidFill>
                <a:latin typeface="Arial" panose="020B0604020202020204" pitchFamily="34" charset="0"/>
                <a:ea typeface="Geneva" pitchFamily="34" charset="0"/>
              </a:defRPr>
            </a:lvl2pPr>
            <a:lvl3pPr marL="1143000" indent="-228600" eaLnBrk="0" hangingPunct="0">
              <a:defRPr>
                <a:solidFill>
                  <a:schemeClr val="tx1"/>
                </a:solidFill>
                <a:latin typeface="Arial" panose="020B0604020202020204" pitchFamily="34" charset="0"/>
                <a:ea typeface="Geneva" pitchFamily="34" charset="0"/>
              </a:defRPr>
            </a:lvl3pPr>
            <a:lvl4pPr marL="1600200" indent="-228600" eaLnBrk="0" hangingPunct="0">
              <a:defRPr>
                <a:solidFill>
                  <a:schemeClr val="tx1"/>
                </a:solidFill>
                <a:latin typeface="Arial" panose="020B0604020202020204" pitchFamily="34" charset="0"/>
                <a:ea typeface="Geneva" pitchFamily="34" charset="0"/>
              </a:defRPr>
            </a:lvl4pPr>
            <a:lvl5pPr marL="2057400" indent="-228600" eaLnBrk="0" hangingPunct="0">
              <a:defRPr>
                <a:solidFill>
                  <a:schemeClr val="tx1"/>
                </a:solidFill>
                <a:latin typeface="Arial" panose="020B0604020202020204" pitchFamily="34" charset="0"/>
                <a:ea typeface="Geneva"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Geneva" pitchFamily="34" charset="0"/>
              </a:defRPr>
            </a:lvl9pPr>
          </a:lstStyle>
          <a:p>
            <a:pPr eaLnBrk="1" hangingPunct="1"/>
            <a:r>
              <a:rPr lang="en-US" altLang="en-US"/>
              <a:t>“Dip” hand washing</a:t>
            </a:r>
          </a:p>
        </p:txBody>
      </p:sp>
    </p:spTree>
    <p:extLst>
      <p:ext uri="{BB962C8B-B14F-4D97-AF65-F5344CB8AC3E}">
        <p14:creationId xmlns:p14="http://schemas.microsoft.com/office/powerpoint/2010/main" val="3624288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0" y="152400"/>
            <a:ext cx="6858000" cy="611187"/>
          </a:xfrm>
        </p:spPr>
        <p:txBody>
          <a:bodyPr anchor="t"/>
          <a:lstStyle/>
          <a:p>
            <a:pPr algn="ctr"/>
            <a:r>
              <a:rPr lang="en-US" altLang="en-US" sz="3200" dirty="0" smtClean="0">
                <a:ea typeface="Geneva" pitchFamily="34" charset="0"/>
              </a:rPr>
              <a:t>Hand Washing — Small Doable Actions</a:t>
            </a:r>
          </a:p>
        </p:txBody>
      </p:sp>
      <p:sp>
        <p:nvSpPr>
          <p:cNvPr id="12291" name="Content Placeholder 2"/>
          <p:cNvSpPr>
            <a:spLocks noGrp="1"/>
          </p:cNvSpPr>
          <p:nvPr>
            <p:ph sz="half" idx="1"/>
          </p:nvPr>
        </p:nvSpPr>
        <p:spPr>
          <a:xfrm>
            <a:off x="663575" y="1482725"/>
            <a:ext cx="3810000" cy="4613275"/>
          </a:xfrm>
        </p:spPr>
        <p:txBody>
          <a:bodyPr/>
          <a:lstStyle/>
          <a:p>
            <a:pPr>
              <a:lnSpc>
                <a:spcPct val="80000"/>
              </a:lnSpc>
              <a:spcBef>
                <a:spcPct val="25000"/>
              </a:spcBef>
              <a:spcAft>
                <a:spcPct val="30000"/>
              </a:spcAft>
              <a:buFontTx/>
              <a:buNone/>
            </a:pPr>
            <a:r>
              <a:rPr lang="en-US" altLang="en-US" sz="2400" b="1" smtClean="0">
                <a:ea typeface="Geneva" pitchFamily="34" charset="0"/>
              </a:rPr>
              <a:t>Small Doable Actions</a:t>
            </a:r>
            <a:endParaRPr lang="en-US" altLang="en-US" sz="2400" smtClean="0">
              <a:ea typeface="Geneva" pitchFamily="34" charset="0"/>
            </a:endParaRPr>
          </a:p>
          <a:p>
            <a:pPr>
              <a:lnSpc>
                <a:spcPct val="90000"/>
              </a:lnSpc>
              <a:spcBef>
                <a:spcPct val="0"/>
              </a:spcBef>
              <a:spcAft>
                <a:spcPct val="50000"/>
              </a:spcAft>
            </a:pPr>
            <a:r>
              <a:rPr lang="en-US" altLang="en-US" sz="2400" smtClean="0">
                <a:ea typeface="Geneva" pitchFamily="34" charset="0"/>
              </a:rPr>
              <a:t>Use tippy tap to conserve water</a:t>
            </a:r>
          </a:p>
          <a:p>
            <a:pPr>
              <a:lnSpc>
                <a:spcPct val="90000"/>
              </a:lnSpc>
              <a:spcBef>
                <a:spcPct val="0"/>
              </a:spcBef>
              <a:spcAft>
                <a:spcPct val="50000"/>
              </a:spcAft>
            </a:pPr>
            <a:r>
              <a:rPr lang="en-US" altLang="en-US" sz="2400" smtClean="0">
                <a:ea typeface="Geneva" pitchFamily="34" charset="0"/>
              </a:rPr>
              <a:t>Create hand washing station next to client and next to latrine</a:t>
            </a:r>
          </a:p>
          <a:p>
            <a:pPr>
              <a:lnSpc>
                <a:spcPct val="90000"/>
              </a:lnSpc>
              <a:spcBef>
                <a:spcPct val="0"/>
              </a:spcBef>
              <a:spcAft>
                <a:spcPct val="50000"/>
              </a:spcAft>
            </a:pPr>
            <a:r>
              <a:rPr lang="en-US" altLang="en-US" sz="2400" smtClean="0">
                <a:ea typeface="Geneva" pitchFamily="34" charset="0"/>
              </a:rPr>
              <a:t>When soap is not available, use ash for hand washing—rub hands together, rinse, and air drying.</a:t>
            </a:r>
          </a:p>
        </p:txBody>
      </p:sp>
      <p:pic>
        <p:nvPicPr>
          <p:cNvPr id="12294" name="Picture 9" descr="HBC with tippy t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3575" y="1798638"/>
            <a:ext cx="4535488"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780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192089" y="1828800"/>
            <a:ext cx="3541712" cy="3048000"/>
          </a:xfrm>
        </p:spPr>
        <p:txBody>
          <a:bodyPr/>
          <a:lstStyle/>
          <a:p>
            <a:pPr>
              <a:buFontTx/>
              <a:buNone/>
            </a:pPr>
            <a:r>
              <a:rPr lang="en-US" altLang="en-US" dirty="0" smtClean="0">
                <a:ea typeface="Geneva" pitchFamily="34" charset="0"/>
              </a:rPr>
              <a:t>	Negotiate small doable actions using pictorially based assessment and counseling tools</a:t>
            </a:r>
          </a:p>
          <a:p>
            <a:endParaRPr lang="en-US" altLang="en-US" dirty="0" smtClean="0">
              <a:ea typeface="Geneva" pitchFamily="34" charset="0"/>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63" y="152400"/>
            <a:ext cx="4821237"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327025"/>
            <a:ext cx="4322763" cy="584200"/>
          </a:xfrm>
          <a:prstGeom prst="rect">
            <a:avLst/>
          </a:prstGeom>
          <a:noFill/>
        </p:spPr>
        <p:txBody>
          <a:bodyPr>
            <a:spAutoFit/>
          </a:bodyPr>
          <a:lstStyle/>
          <a:p>
            <a:pPr algn="ctr" defTabSz="457160">
              <a:defRPr/>
            </a:pPr>
            <a:r>
              <a:rPr lang="en-US" sz="3200" dirty="0">
                <a:latin typeface="+mj-lt"/>
              </a:rPr>
              <a:t>Tools</a:t>
            </a:r>
          </a:p>
        </p:txBody>
      </p:sp>
    </p:spTree>
    <p:extLst>
      <p:ext uri="{BB962C8B-B14F-4D97-AF65-F5344CB8AC3E}">
        <p14:creationId xmlns:p14="http://schemas.microsoft.com/office/powerpoint/2010/main" val="3239224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4195</TotalTime>
  <Words>1217</Words>
  <Application>Microsoft Office PowerPoint</Application>
  <PresentationFormat>On-screen Show (4:3)</PresentationFormat>
  <Paragraphs>114</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MS PGothic</vt:lpstr>
      <vt:lpstr>MS PGothic</vt:lpstr>
      <vt:lpstr>Arial</vt:lpstr>
      <vt:lpstr>Calibri</vt:lpstr>
      <vt:lpstr>Geneva</vt:lpstr>
      <vt:lpstr>Times</vt:lpstr>
      <vt:lpstr>3_Office Theme</vt:lpstr>
      <vt:lpstr>Why WASH-HIV Matters</vt:lpstr>
      <vt:lpstr>Why WASH Matters for PLHIV</vt:lpstr>
      <vt:lpstr>PowerPoint Presentation</vt:lpstr>
      <vt:lpstr>Integrating WASH into HIV programs</vt:lpstr>
      <vt:lpstr>Local Solutions – Small Doable Actions</vt:lpstr>
      <vt:lpstr>Small Doable Action Approach</vt:lpstr>
      <vt:lpstr>Hand Washing Practices</vt:lpstr>
      <vt:lpstr>Hand Washing — Small Doable Actions</vt:lpstr>
      <vt:lpstr>PowerPoint Presentation</vt:lpstr>
      <vt:lpstr>Other Local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WASH-NTD Assessment Bangladesh</dc:title>
  <dc:creator>GHPN Acct</dc:creator>
  <cp:lastModifiedBy>Inam Sakinah</cp:lastModifiedBy>
  <cp:revision>123</cp:revision>
  <dcterms:created xsi:type="dcterms:W3CDTF">2013-10-13T16:51:07Z</dcterms:created>
  <dcterms:modified xsi:type="dcterms:W3CDTF">2016-07-27T18:56:17Z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