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4049" r:id="rId6"/>
    <p:sldMasterId id="2147484052" r:id="rId7"/>
    <p:sldMasterId id="2147484054" r:id="rId8"/>
    <p:sldMasterId id="2147484056" r:id="rId9"/>
  </p:sldMasterIdLst>
  <p:notesMasterIdLst>
    <p:notesMasterId r:id="rId26"/>
  </p:notesMasterIdLst>
  <p:handoutMasterIdLst>
    <p:handoutMasterId r:id="rId27"/>
  </p:handoutMasterIdLst>
  <p:sldIdLst>
    <p:sldId id="336" r:id="rId10"/>
    <p:sldId id="356" r:id="rId11"/>
    <p:sldId id="357" r:id="rId12"/>
    <p:sldId id="358" r:id="rId13"/>
    <p:sldId id="359" r:id="rId14"/>
    <p:sldId id="360" r:id="rId15"/>
    <p:sldId id="361" r:id="rId16"/>
    <p:sldId id="362" r:id="rId17"/>
    <p:sldId id="370" r:id="rId18"/>
    <p:sldId id="375" r:id="rId19"/>
    <p:sldId id="378" r:id="rId20"/>
    <p:sldId id="379" r:id="rId21"/>
    <p:sldId id="381" r:id="rId22"/>
    <p:sldId id="382" r:id="rId23"/>
    <p:sldId id="376" r:id="rId24"/>
    <p:sldId id="377" r:id="rId25"/>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charset="0"/>
        <a:ea typeface="Geneva" pitchFamily="-105" charset="0"/>
        <a:cs typeface="Geneva" pitchFamily="-105" charset="0"/>
      </a:defRPr>
    </a:lvl1pPr>
    <a:lvl2pPr marL="457200" algn="l" defTabSz="457200" rtl="0" fontAlgn="base">
      <a:spcBef>
        <a:spcPct val="0"/>
      </a:spcBef>
      <a:spcAft>
        <a:spcPct val="0"/>
      </a:spcAft>
      <a:defRPr kern="1200">
        <a:solidFill>
          <a:schemeClr val="tx1"/>
        </a:solidFill>
        <a:latin typeface="Arial" charset="0"/>
        <a:ea typeface="Geneva" pitchFamily="-105" charset="0"/>
        <a:cs typeface="Geneva" pitchFamily="-105" charset="0"/>
      </a:defRPr>
    </a:lvl2pPr>
    <a:lvl3pPr marL="914400" algn="l" defTabSz="457200" rtl="0" fontAlgn="base">
      <a:spcBef>
        <a:spcPct val="0"/>
      </a:spcBef>
      <a:spcAft>
        <a:spcPct val="0"/>
      </a:spcAft>
      <a:defRPr kern="1200">
        <a:solidFill>
          <a:schemeClr val="tx1"/>
        </a:solidFill>
        <a:latin typeface="Arial" charset="0"/>
        <a:ea typeface="Geneva" pitchFamily="-105" charset="0"/>
        <a:cs typeface="Geneva" pitchFamily="-105" charset="0"/>
      </a:defRPr>
    </a:lvl3pPr>
    <a:lvl4pPr marL="1371600" algn="l" defTabSz="457200" rtl="0" fontAlgn="base">
      <a:spcBef>
        <a:spcPct val="0"/>
      </a:spcBef>
      <a:spcAft>
        <a:spcPct val="0"/>
      </a:spcAft>
      <a:defRPr kern="1200">
        <a:solidFill>
          <a:schemeClr val="tx1"/>
        </a:solidFill>
        <a:latin typeface="Arial" charset="0"/>
        <a:ea typeface="Geneva" pitchFamily="-105" charset="0"/>
        <a:cs typeface="Geneva" pitchFamily="-105" charset="0"/>
      </a:defRPr>
    </a:lvl4pPr>
    <a:lvl5pPr marL="1828800" algn="l" defTabSz="457200" rtl="0" fontAlgn="base">
      <a:spcBef>
        <a:spcPct val="0"/>
      </a:spcBef>
      <a:spcAft>
        <a:spcPct val="0"/>
      </a:spcAft>
      <a:defRPr kern="1200">
        <a:solidFill>
          <a:schemeClr val="tx1"/>
        </a:solidFill>
        <a:latin typeface="Arial" charset="0"/>
        <a:ea typeface="Geneva" pitchFamily="-105" charset="0"/>
        <a:cs typeface="Geneva" pitchFamily="-105" charset="0"/>
      </a:defRPr>
    </a:lvl5pPr>
    <a:lvl6pPr marL="2286000" algn="l" defTabSz="914400" rtl="0" eaLnBrk="1" latinLnBrk="0" hangingPunct="1">
      <a:defRPr kern="1200">
        <a:solidFill>
          <a:schemeClr val="tx1"/>
        </a:solidFill>
        <a:latin typeface="Arial" charset="0"/>
        <a:ea typeface="Geneva" pitchFamily="-105" charset="0"/>
        <a:cs typeface="Geneva" pitchFamily="-105" charset="0"/>
      </a:defRPr>
    </a:lvl6pPr>
    <a:lvl7pPr marL="2743200" algn="l" defTabSz="914400" rtl="0" eaLnBrk="1" latinLnBrk="0" hangingPunct="1">
      <a:defRPr kern="1200">
        <a:solidFill>
          <a:schemeClr val="tx1"/>
        </a:solidFill>
        <a:latin typeface="Arial" charset="0"/>
        <a:ea typeface="Geneva" pitchFamily="-105" charset="0"/>
        <a:cs typeface="Geneva" pitchFamily="-105" charset="0"/>
      </a:defRPr>
    </a:lvl7pPr>
    <a:lvl8pPr marL="3200400" algn="l" defTabSz="914400" rtl="0" eaLnBrk="1" latinLnBrk="0" hangingPunct="1">
      <a:defRPr kern="1200">
        <a:solidFill>
          <a:schemeClr val="tx1"/>
        </a:solidFill>
        <a:latin typeface="Arial" charset="0"/>
        <a:ea typeface="Geneva" pitchFamily="-105" charset="0"/>
        <a:cs typeface="Geneva" pitchFamily="-105" charset="0"/>
      </a:defRPr>
    </a:lvl8pPr>
    <a:lvl9pPr marL="3657600" algn="l" defTabSz="914400" rtl="0" eaLnBrk="1" latinLnBrk="0" hangingPunct="1">
      <a:defRPr kern="1200">
        <a:solidFill>
          <a:schemeClr val="tx1"/>
        </a:solidFill>
        <a:latin typeface="Arial" charset="0"/>
        <a:ea typeface="Geneva" pitchFamily="-105" charset="0"/>
        <a:cs typeface="Geneva" pitchFamily="-105"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7A74"/>
    <a:srgbClr val="005C58"/>
    <a:srgbClr val="006863"/>
    <a:srgbClr val="572C23"/>
    <a:srgbClr val="AFBD21"/>
    <a:srgbClr val="F37421"/>
    <a:srgbClr val="5C6F7A"/>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79" autoAdjust="0"/>
  </p:normalViewPr>
  <p:slideViewPr>
    <p:cSldViewPr snapToGrid="0" snapToObjects="1">
      <p:cViewPr varScale="1">
        <p:scale>
          <a:sx n="55" d="100"/>
          <a:sy n="55" d="100"/>
        </p:scale>
        <p:origin x="7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pPr>
              <a:defRPr/>
            </a:pPr>
            <a:fld id="{390E0CF9-9E5B-4139-904D-4FBCAF93FA5A}" type="datetimeFigureOut">
              <a:rPr lang="en-US"/>
              <a:pPr>
                <a:defRPr/>
              </a:pPr>
              <a:t>7/27/2016</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pPr>
              <a:defRPr/>
            </a:pPr>
            <a:fld id="{9D27FE24-1912-453D-A913-122A96E865B0}" type="slidenum">
              <a:rPr lang="en-US"/>
              <a:pPr>
                <a:defRPr/>
              </a:pPr>
              <a:t>‹#›</a:t>
            </a:fld>
            <a:endParaRPr lang="en-US"/>
          </a:p>
        </p:txBody>
      </p:sp>
    </p:spTree>
    <p:extLst>
      <p:ext uri="{BB962C8B-B14F-4D97-AF65-F5344CB8AC3E}">
        <p14:creationId xmlns:p14="http://schemas.microsoft.com/office/powerpoint/2010/main" val="3753474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atin typeface="Arial" charset="0"/>
                <a:ea typeface="Geneva" charset="-128"/>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wrap="square" lIns="93317" tIns="46659" rIns="93317" bIns="46659" numCol="1" anchor="t" anchorCtr="0" compatLnSpc="1">
            <a:prstTxWarp prst="textNoShape">
              <a:avLst/>
            </a:prstTxWarp>
          </a:bodyPr>
          <a:lstStyle>
            <a:lvl1pPr algn="r">
              <a:defRPr sz="1200"/>
            </a:lvl1pPr>
          </a:lstStyle>
          <a:p>
            <a:pPr>
              <a:defRPr/>
            </a:pPr>
            <a:fld id="{C6D8DFB3-DD2B-4781-9AB7-82A8048B5E77}" type="datetime1">
              <a:rPr lang="en-US"/>
              <a:pPr>
                <a:defRPr/>
              </a:pPr>
              <a:t>7/27/2016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pPr lvl="0"/>
            <a:endParaRPr lang="en-US" noProof="0" smtClean="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atin typeface="Arial" charset="0"/>
                <a:ea typeface="Geneva" charset="-128"/>
                <a:cs typeface="+mn-cs"/>
              </a:defRPr>
            </a:lvl1pPr>
          </a:lstStyle>
          <a:p>
            <a:pPr>
              <a:defRPr/>
            </a:pPr>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wrap="square" lIns="93317" tIns="46659" rIns="93317" bIns="46659" numCol="1" anchor="b" anchorCtr="0" compatLnSpc="1">
            <a:prstTxWarp prst="textNoShape">
              <a:avLst/>
            </a:prstTxWarp>
          </a:bodyPr>
          <a:lstStyle>
            <a:lvl1pPr algn="r">
              <a:defRPr sz="1200"/>
            </a:lvl1pPr>
          </a:lstStyle>
          <a:p>
            <a:pPr>
              <a:defRPr/>
            </a:pPr>
            <a:fld id="{12181052-977D-418C-8F2A-DD2668B82371}" type="slidenum">
              <a:rPr lang="en-US"/>
              <a:pPr>
                <a:defRPr/>
              </a:pPr>
              <a:t>‹#›</a:t>
            </a:fld>
            <a:endParaRPr lang="en-US"/>
          </a:p>
        </p:txBody>
      </p:sp>
    </p:spTree>
    <p:extLst>
      <p:ext uri="{BB962C8B-B14F-4D97-AF65-F5344CB8AC3E}">
        <p14:creationId xmlns:p14="http://schemas.microsoft.com/office/powerpoint/2010/main" val="2990774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WASHPlus is a national mechanism</a:t>
            </a:r>
          </a:p>
          <a:p>
            <a:pPr eaLnBrk="1" hangingPunct="1">
              <a:spcBef>
                <a:spcPct val="0"/>
              </a:spcBef>
            </a:pPr>
            <a:r>
              <a:rPr lang="en-US" smtClean="0"/>
              <a:t>Supporting the MOPHS and NGO partners including A+ partners, CDC implementing partners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pitchFamily="-105" charset="0"/>
                <a:cs typeface="Geneva" pitchFamily="-105" charset="0"/>
              </a:defRPr>
            </a:lvl1pPr>
            <a:lvl2pPr marL="758202" indent="-291616" eaLnBrk="0" hangingPunct="0">
              <a:defRPr>
                <a:solidFill>
                  <a:schemeClr val="tx1"/>
                </a:solidFill>
                <a:latin typeface="Arial" charset="0"/>
                <a:ea typeface="Geneva" pitchFamily="-105" charset="0"/>
                <a:cs typeface="Geneva" pitchFamily="-105" charset="0"/>
              </a:defRPr>
            </a:lvl2pPr>
            <a:lvl3pPr marL="1166464" indent="-233292" eaLnBrk="0" hangingPunct="0">
              <a:defRPr>
                <a:solidFill>
                  <a:schemeClr val="tx1"/>
                </a:solidFill>
                <a:latin typeface="Arial" charset="0"/>
                <a:ea typeface="Geneva" pitchFamily="-105" charset="0"/>
                <a:cs typeface="Geneva" pitchFamily="-105" charset="0"/>
              </a:defRPr>
            </a:lvl3pPr>
            <a:lvl4pPr marL="1633050" indent="-233292" eaLnBrk="0" hangingPunct="0">
              <a:defRPr>
                <a:solidFill>
                  <a:schemeClr val="tx1"/>
                </a:solidFill>
                <a:latin typeface="Arial" charset="0"/>
                <a:ea typeface="Geneva" pitchFamily="-105" charset="0"/>
                <a:cs typeface="Geneva" pitchFamily="-105" charset="0"/>
              </a:defRPr>
            </a:lvl4pPr>
            <a:lvl5pPr marL="2099636" indent="-233292" eaLnBrk="0" hangingPunct="0">
              <a:defRPr>
                <a:solidFill>
                  <a:schemeClr val="tx1"/>
                </a:solidFill>
                <a:latin typeface="Arial" charset="0"/>
                <a:ea typeface="Geneva" pitchFamily="-105" charset="0"/>
                <a:cs typeface="Geneva" pitchFamily="-105" charset="0"/>
              </a:defRPr>
            </a:lvl5pPr>
            <a:lvl6pPr marL="2566221" indent="-233292" defTabSz="466586" eaLnBrk="0" fontAlgn="base" hangingPunct="0">
              <a:spcBef>
                <a:spcPct val="0"/>
              </a:spcBef>
              <a:spcAft>
                <a:spcPct val="0"/>
              </a:spcAft>
              <a:defRPr>
                <a:solidFill>
                  <a:schemeClr val="tx1"/>
                </a:solidFill>
                <a:latin typeface="Arial" charset="0"/>
                <a:ea typeface="Geneva" pitchFamily="-105" charset="0"/>
                <a:cs typeface="Geneva" pitchFamily="-105" charset="0"/>
              </a:defRPr>
            </a:lvl6pPr>
            <a:lvl7pPr marL="3032806" indent="-233292" defTabSz="466586" eaLnBrk="0" fontAlgn="base" hangingPunct="0">
              <a:spcBef>
                <a:spcPct val="0"/>
              </a:spcBef>
              <a:spcAft>
                <a:spcPct val="0"/>
              </a:spcAft>
              <a:defRPr>
                <a:solidFill>
                  <a:schemeClr val="tx1"/>
                </a:solidFill>
                <a:latin typeface="Arial" charset="0"/>
                <a:ea typeface="Geneva" pitchFamily="-105" charset="0"/>
                <a:cs typeface="Geneva" pitchFamily="-105" charset="0"/>
              </a:defRPr>
            </a:lvl7pPr>
            <a:lvl8pPr marL="3499392" indent="-233292" defTabSz="466586" eaLnBrk="0" fontAlgn="base" hangingPunct="0">
              <a:spcBef>
                <a:spcPct val="0"/>
              </a:spcBef>
              <a:spcAft>
                <a:spcPct val="0"/>
              </a:spcAft>
              <a:defRPr>
                <a:solidFill>
                  <a:schemeClr val="tx1"/>
                </a:solidFill>
                <a:latin typeface="Arial" charset="0"/>
                <a:ea typeface="Geneva" pitchFamily="-105" charset="0"/>
                <a:cs typeface="Geneva" pitchFamily="-105" charset="0"/>
              </a:defRPr>
            </a:lvl8pPr>
            <a:lvl9pPr marL="3965978" indent="-233292" defTabSz="466586" eaLnBrk="0" fontAlgn="base" hangingPunct="0">
              <a:spcBef>
                <a:spcPct val="0"/>
              </a:spcBef>
              <a:spcAft>
                <a:spcPct val="0"/>
              </a:spcAft>
              <a:defRPr>
                <a:solidFill>
                  <a:schemeClr val="tx1"/>
                </a:solidFill>
                <a:latin typeface="Arial" charset="0"/>
                <a:ea typeface="Geneva" pitchFamily="-105" charset="0"/>
                <a:cs typeface="Geneva" pitchFamily="-105" charset="0"/>
              </a:defRPr>
            </a:lvl9pPr>
          </a:lstStyle>
          <a:p>
            <a:pPr eaLnBrk="1" hangingPunct="1"/>
            <a:fld id="{CCC539C2-0553-45FC-AB72-DDBA99AC7AF0}" type="slidenum">
              <a:rPr lang="en-US" smtClean="0"/>
              <a:pPr eaLnBrk="1" hangingPunct="1"/>
              <a:t>1</a:t>
            </a:fld>
            <a:endParaRPr lang="en-US" smtClean="0"/>
          </a:p>
        </p:txBody>
      </p:sp>
    </p:spTree>
    <p:extLst>
      <p:ext uri="{BB962C8B-B14F-4D97-AF65-F5344CB8AC3E}">
        <p14:creationId xmlns:p14="http://schemas.microsoft.com/office/powerpoint/2010/main" val="79218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12181052-977D-418C-8F2A-DD2668B82371}" type="slidenum">
              <a:rPr lang="en-US" smtClean="0"/>
              <a:pPr>
                <a:defRPr/>
              </a:pPr>
              <a:t>2</a:t>
            </a:fld>
            <a:endParaRPr lang="en-US"/>
          </a:p>
        </p:txBody>
      </p:sp>
    </p:spTree>
    <p:extLst>
      <p:ext uri="{BB962C8B-B14F-4D97-AF65-F5344CB8AC3E}">
        <p14:creationId xmlns:p14="http://schemas.microsoft.com/office/powerpoint/2010/main" val="47227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Kenya is a signatory to global commitments on universal access to WASH services</a:t>
            </a:r>
          </a:p>
          <a:p>
            <a:pPr marL="0" indent="0">
              <a:buNone/>
            </a:pPr>
            <a:r>
              <a:rPr lang="en-US" dirty="0" smtClean="0"/>
              <a:t>Sanitation for All (SWA)- HLM Country commitments- </a:t>
            </a:r>
          </a:p>
          <a:p>
            <a:pPr lvl="1">
              <a:buFont typeface="Wingdings" panose="05000000000000000000" pitchFamily="2" charset="2"/>
              <a:buChar char="q"/>
            </a:pPr>
            <a:r>
              <a:rPr lang="en-US" dirty="0" smtClean="0"/>
              <a:t>HLM in Washington DC</a:t>
            </a:r>
            <a:r>
              <a:rPr lang="en-US" baseline="0" dirty="0" smtClean="0"/>
              <a:t> in April this year</a:t>
            </a:r>
            <a:r>
              <a:rPr lang="en-US" dirty="0" smtClean="0"/>
              <a:t> issues that came up</a:t>
            </a:r>
          </a:p>
          <a:p>
            <a:pPr lvl="3">
              <a:buFont typeface="Wingdings" panose="05000000000000000000" pitchFamily="2" charset="2"/>
              <a:buChar char="q"/>
            </a:pPr>
            <a:r>
              <a:rPr lang="en-US" dirty="0" smtClean="0"/>
              <a:t> </a:t>
            </a:r>
            <a:r>
              <a:rPr lang="en-US" sz="1900" dirty="0" smtClean="0"/>
              <a:t>child mortality -caused by diarrhea- 1400 children per day</a:t>
            </a:r>
          </a:p>
          <a:p>
            <a:pPr lvl="3">
              <a:buFont typeface="Wingdings" panose="05000000000000000000" pitchFamily="2" charset="2"/>
              <a:buChar char="q"/>
            </a:pPr>
            <a:r>
              <a:rPr lang="en-US" sz="1900" dirty="0" smtClean="0"/>
              <a:t>Billions of dollars/KES lost of Economic growth </a:t>
            </a:r>
          </a:p>
          <a:p>
            <a:pPr lvl="3">
              <a:buFont typeface="Wingdings" panose="05000000000000000000" pitchFamily="2" charset="2"/>
              <a:buChar char="q"/>
            </a:pPr>
            <a:r>
              <a:rPr lang="en-US" sz="1900" b="1" dirty="0" smtClean="0">
                <a:solidFill>
                  <a:srgbClr val="FF0000"/>
                </a:solidFill>
              </a:rPr>
              <a:t>Equity &amp; inclusion-hundreds of millions of women and girls, disabled persons, pastoralists and other poor and marginalized communities are disproportionally affected without services</a:t>
            </a:r>
            <a:r>
              <a:rPr lang="en-US" dirty="0" smtClean="0">
                <a:solidFill>
                  <a:srgbClr val="FF0000"/>
                </a:solidFill>
              </a:rPr>
              <a:t>.</a:t>
            </a:r>
          </a:p>
          <a:p>
            <a:pPr marL="0" indent="0">
              <a:buNone/>
            </a:pPr>
            <a:r>
              <a:rPr lang="en-US" dirty="0" smtClean="0"/>
              <a:t>Equity and inclusion is  an indicator- Global tool- GLASS</a:t>
            </a:r>
          </a:p>
          <a:p>
            <a:pPr marL="0" indent="0">
              <a:buNone/>
            </a:pPr>
            <a:r>
              <a:rPr lang="en-US" dirty="0" smtClean="0"/>
              <a:t>Sanitation is a constitutional right in Kenya</a:t>
            </a:r>
          </a:p>
          <a:p>
            <a:pPr marL="0" indent="0">
              <a:buNone/>
            </a:pPr>
            <a:r>
              <a:rPr lang="en-US" dirty="0" smtClean="0"/>
              <a:t>National ESH Policy and strategy- review on going to align with the constitution</a:t>
            </a:r>
          </a:p>
          <a:p>
            <a:pPr marL="0" indent="0">
              <a:buNone/>
            </a:pPr>
            <a:r>
              <a:rPr lang="en-US" dirty="0" smtClean="0"/>
              <a:t>County commitments – Recent National Sanitation conference</a:t>
            </a:r>
          </a:p>
          <a:p>
            <a:pPr marL="457200" lvl="1" indent="0">
              <a:buNone/>
            </a:pPr>
            <a:r>
              <a:rPr lang="en-GB" b="1" i="1" dirty="0" smtClean="0"/>
              <a:t>“accelerating access to improved sanitation under devolution: making the right a reality</a:t>
            </a:r>
            <a:endParaRPr lang="en-US" dirty="0"/>
          </a:p>
        </p:txBody>
      </p:sp>
      <p:sp>
        <p:nvSpPr>
          <p:cNvPr id="4" name="Slide Number Placeholder 3"/>
          <p:cNvSpPr>
            <a:spLocks noGrp="1"/>
          </p:cNvSpPr>
          <p:nvPr>
            <p:ph type="sldNum" sz="quarter" idx="10"/>
          </p:nvPr>
        </p:nvSpPr>
        <p:spPr/>
        <p:txBody>
          <a:bodyPr/>
          <a:lstStyle/>
          <a:p>
            <a:pPr>
              <a:defRPr/>
            </a:pPr>
            <a:fld id="{12181052-977D-418C-8F2A-DD2668B82371}" type="slidenum">
              <a:rPr lang="en-US" smtClean="0"/>
              <a:pPr>
                <a:defRPr/>
              </a:pPr>
              <a:t>6</a:t>
            </a:fld>
            <a:endParaRPr lang="en-US"/>
          </a:p>
        </p:txBody>
      </p:sp>
    </p:spTree>
    <p:extLst>
      <p:ext uri="{BB962C8B-B14F-4D97-AF65-F5344CB8AC3E}">
        <p14:creationId xmlns:p14="http://schemas.microsoft.com/office/powerpoint/2010/main" val="271235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t>digging circular pits, laying bricks to stabilize the base and floor, smooth cast for easy cleaning.</a:t>
            </a:r>
          </a:p>
          <a:p>
            <a:endParaRPr lang="en-US" dirty="0"/>
          </a:p>
        </p:txBody>
      </p:sp>
      <p:sp>
        <p:nvSpPr>
          <p:cNvPr id="4" name="Slide Number Placeholder 3"/>
          <p:cNvSpPr>
            <a:spLocks noGrp="1"/>
          </p:cNvSpPr>
          <p:nvPr>
            <p:ph type="sldNum" sz="quarter" idx="10"/>
          </p:nvPr>
        </p:nvSpPr>
        <p:spPr/>
        <p:txBody>
          <a:bodyPr/>
          <a:lstStyle/>
          <a:p>
            <a:pPr>
              <a:defRPr/>
            </a:pPr>
            <a:fld id="{12181052-977D-418C-8F2A-DD2668B82371}" type="slidenum">
              <a:rPr lang="en-US" smtClean="0"/>
              <a:pPr>
                <a:defRPr/>
              </a:pPr>
              <a:t>7</a:t>
            </a:fld>
            <a:endParaRPr lang="en-US"/>
          </a:p>
        </p:txBody>
      </p:sp>
    </p:spTree>
    <p:extLst>
      <p:ext uri="{BB962C8B-B14F-4D97-AF65-F5344CB8AC3E}">
        <p14:creationId xmlns:p14="http://schemas.microsoft.com/office/powerpoint/2010/main" val="262758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How?</a:t>
            </a:r>
          </a:p>
          <a:p>
            <a:pPr lvl="0"/>
            <a:r>
              <a:rPr lang="en-GB" sz="1200" kern="1200" dirty="0" err="1" smtClean="0">
                <a:solidFill>
                  <a:schemeClr val="tx1"/>
                </a:solidFill>
                <a:effectLst/>
                <a:latin typeface="+mn-lt"/>
                <a:ea typeface="ＭＳ Ｐゴシック" pitchFamily="-105" charset="-128"/>
                <a:cs typeface="+mn-cs"/>
              </a:rPr>
              <a:t>WASHplus</a:t>
            </a:r>
            <a:r>
              <a:rPr lang="en-GB" sz="1200" kern="1200" dirty="0" smtClean="0">
                <a:solidFill>
                  <a:schemeClr val="tx1"/>
                </a:solidFill>
                <a:effectLst/>
                <a:latin typeface="+mn-lt"/>
                <a:ea typeface="ＭＳ Ｐゴシック" pitchFamily="-105" charset="-128"/>
                <a:cs typeface="+mn-cs"/>
              </a:rPr>
              <a:t> chose to work within existing structures (Government of Kenya’s community strategy). This ensured that new concepts were accepted because they were jointly developed and shared. Further, the corresponding materials were resonant, relevant, and sustained within and across programs. </a:t>
            </a:r>
            <a:endParaRPr lang="en-US" sz="1200" kern="1200" dirty="0" smtClean="0">
              <a:solidFill>
                <a:schemeClr val="tx1"/>
              </a:solidFill>
              <a:effectLst/>
              <a:latin typeface="+mn-lt"/>
              <a:ea typeface="ＭＳ Ｐゴシック" pitchFamily="-105" charset="-128"/>
              <a:cs typeface="+mn-cs"/>
            </a:endParaRPr>
          </a:p>
          <a:p>
            <a:r>
              <a:rPr lang="en-GB" sz="1200" kern="1200" dirty="0" smtClean="0">
                <a:solidFill>
                  <a:schemeClr val="tx1"/>
                </a:solidFill>
                <a:effectLst/>
                <a:latin typeface="+mn-lt"/>
                <a:ea typeface="ＭＳ Ｐゴシック" pitchFamily="-105" charset="-128"/>
                <a:cs typeface="+mn-cs"/>
              </a:rPr>
              <a:t> </a:t>
            </a:r>
            <a:endParaRPr lang="en-US" sz="1200" kern="1200" dirty="0" smtClean="0">
              <a:solidFill>
                <a:schemeClr val="tx1"/>
              </a:solidFill>
              <a:effectLst/>
              <a:latin typeface="+mn-lt"/>
              <a:ea typeface="ＭＳ Ｐゴシック" pitchFamily="-105" charset="-128"/>
              <a:cs typeface="+mn-cs"/>
            </a:endParaRPr>
          </a:p>
          <a:p>
            <a:pPr lvl="0"/>
            <a:r>
              <a:rPr lang="en-GB" sz="1200" kern="1200" dirty="0" smtClean="0">
                <a:solidFill>
                  <a:schemeClr val="tx1"/>
                </a:solidFill>
                <a:effectLst/>
                <a:latin typeface="+mn-lt"/>
                <a:ea typeface="ＭＳ Ｐゴシック" pitchFamily="-105" charset="-128"/>
                <a:cs typeface="+mn-cs"/>
              </a:rPr>
              <a:t>The structured rollout of the </a:t>
            </a:r>
            <a:r>
              <a:rPr lang="en-GB" sz="1200" kern="1200" dirty="0" err="1" smtClean="0">
                <a:solidFill>
                  <a:schemeClr val="tx1"/>
                </a:solidFill>
                <a:effectLst/>
                <a:latin typeface="+mn-lt"/>
                <a:ea typeface="ＭＳ Ｐゴシック" pitchFamily="-105" charset="-128"/>
                <a:cs typeface="+mn-cs"/>
              </a:rPr>
              <a:t>WASHplus</a:t>
            </a:r>
            <a:r>
              <a:rPr lang="en-GB" sz="1200" kern="1200" dirty="0" smtClean="0">
                <a:solidFill>
                  <a:schemeClr val="tx1"/>
                </a:solidFill>
                <a:effectLst/>
                <a:latin typeface="+mn-lt"/>
                <a:ea typeface="ＭＳ Ｐゴシック" pitchFamily="-105" charset="-128"/>
                <a:cs typeface="+mn-cs"/>
              </a:rPr>
              <a:t> approach from province to district, initially introduced in a few provinces and then expanded to all provinces and later to county stakeholders, allowed time to test the approach, make adjustments, and present results. Through promotion, counties wanted to be trained and wanted to be involved. </a:t>
            </a:r>
            <a:endParaRPr lang="en-US" sz="1200" kern="1200" dirty="0" smtClean="0">
              <a:solidFill>
                <a:schemeClr val="tx1"/>
              </a:solidFill>
              <a:effectLst/>
              <a:latin typeface="+mn-lt"/>
              <a:ea typeface="ＭＳ Ｐゴシック" pitchFamily="-105" charset="-128"/>
              <a:cs typeface="+mn-cs"/>
            </a:endParaRPr>
          </a:p>
          <a:p>
            <a:r>
              <a:rPr lang="en-GB" sz="1200" kern="1200" dirty="0" smtClean="0">
                <a:solidFill>
                  <a:schemeClr val="tx1"/>
                </a:solidFill>
                <a:effectLst/>
                <a:latin typeface="+mn-lt"/>
                <a:ea typeface="ＭＳ Ｐゴシック" pitchFamily="-105" charset="-128"/>
                <a:cs typeface="+mn-cs"/>
              </a:rPr>
              <a:t> </a:t>
            </a:r>
            <a:endParaRPr lang="en-US" sz="1200" kern="1200" dirty="0" smtClean="0">
              <a:solidFill>
                <a:schemeClr val="tx1"/>
              </a:solidFill>
              <a:effectLst/>
              <a:latin typeface="+mn-lt"/>
              <a:ea typeface="ＭＳ Ｐゴシック" pitchFamily="-105" charset="-128"/>
              <a:cs typeface="+mn-cs"/>
            </a:endParaRPr>
          </a:p>
          <a:p>
            <a:pPr lvl="0"/>
            <a:r>
              <a:rPr lang="en-GB" sz="1200" kern="1200" dirty="0" smtClean="0">
                <a:solidFill>
                  <a:schemeClr val="tx1"/>
                </a:solidFill>
                <a:effectLst/>
                <a:latin typeface="+mn-lt"/>
                <a:ea typeface="ＭＳ Ｐゴシック" pitchFamily="-105" charset="-128"/>
                <a:cs typeface="+mn-cs"/>
              </a:rPr>
              <a:t>Periodic meetings among the senior government stakeholders generated attention and ideas and spurred creativity in expanding the activities using the small doable action approach to identify actions and opportunities to advance the program with limited funding and creative financing within the government’s own system.</a:t>
            </a:r>
            <a:endParaRPr lang="en-US" sz="1200" kern="1200" dirty="0" smtClean="0">
              <a:solidFill>
                <a:schemeClr val="tx1"/>
              </a:solidFill>
              <a:effectLst/>
              <a:latin typeface="+mn-lt"/>
              <a:ea typeface="ＭＳ Ｐゴシック" pitchFamily="-105" charset="-128"/>
              <a:cs typeface="+mn-cs"/>
            </a:endParaRPr>
          </a:p>
          <a:p>
            <a:r>
              <a:rPr lang="en-GB" sz="1200" kern="1200" dirty="0" smtClean="0">
                <a:solidFill>
                  <a:schemeClr val="tx1"/>
                </a:solidFill>
                <a:effectLst/>
                <a:latin typeface="+mn-lt"/>
                <a:ea typeface="ＭＳ Ｐゴシック" pitchFamily="-105" charset="-128"/>
                <a:cs typeface="+mn-cs"/>
              </a:rPr>
              <a:t> </a:t>
            </a:r>
            <a:endParaRPr lang="en-US" sz="1200" kern="1200" dirty="0" smtClean="0">
              <a:solidFill>
                <a:schemeClr val="tx1"/>
              </a:solidFill>
              <a:effectLst/>
              <a:latin typeface="+mn-lt"/>
              <a:ea typeface="ＭＳ Ｐゴシック" pitchFamily="-105" charset="-128"/>
              <a:cs typeface="+mn-cs"/>
            </a:endParaRPr>
          </a:p>
          <a:p>
            <a:pPr lvl="0"/>
            <a:r>
              <a:rPr lang="en-GB" sz="1200" kern="1200" dirty="0" smtClean="0">
                <a:solidFill>
                  <a:schemeClr val="tx1"/>
                </a:solidFill>
                <a:effectLst/>
                <a:latin typeface="+mn-lt"/>
                <a:ea typeface="ＭＳ Ｐゴシック" pitchFamily="-105" charset="-128"/>
                <a:cs typeface="+mn-cs"/>
              </a:rPr>
              <a:t>Incremental funding meant the project was not locked into a rigid five-year work scope. Indeed, the flexibility allowed </a:t>
            </a:r>
            <a:r>
              <a:rPr lang="en-GB" sz="1200" kern="1200" dirty="0" err="1" smtClean="0">
                <a:solidFill>
                  <a:schemeClr val="tx1"/>
                </a:solidFill>
                <a:effectLst/>
                <a:latin typeface="+mn-lt"/>
                <a:ea typeface="ＭＳ Ｐゴシック" pitchFamily="-105" charset="-128"/>
                <a:cs typeface="+mn-cs"/>
              </a:rPr>
              <a:t>WASHplus</a:t>
            </a:r>
            <a:r>
              <a:rPr lang="en-GB" sz="1200" kern="1200" dirty="0" smtClean="0">
                <a:solidFill>
                  <a:schemeClr val="tx1"/>
                </a:solidFill>
                <a:effectLst/>
                <a:latin typeface="+mn-lt"/>
                <a:ea typeface="ＭＳ Ｐゴシック" pitchFamily="-105" charset="-128"/>
                <a:cs typeface="+mn-cs"/>
              </a:rPr>
              <a:t> to shift focus and resources to areas that needed attention but had not been adequately considered or planned in advance. For example, when </a:t>
            </a:r>
            <a:r>
              <a:rPr lang="en-GB" sz="1200" kern="1200" dirty="0" err="1" smtClean="0">
                <a:solidFill>
                  <a:schemeClr val="tx1"/>
                </a:solidFill>
                <a:effectLst/>
                <a:latin typeface="+mn-lt"/>
                <a:ea typeface="ＭＳ Ｐゴシック" pitchFamily="-105" charset="-128"/>
                <a:cs typeface="+mn-cs"/>
              </a:rPr>
              <a:t>WASHplus</a:t>
            </a:r>
            <a:r>
              <a:rPr lang="en-GB" sz="1200" kern="1200" dirty="0" smtClean="0">
                <a:solidFill>
                  <a:schemeClr val="tx1"/>
                </a:solidFill>
                <a:effectLst/>
                <a:latin typeface="+mn-lt"/>
                <a:ea typeface="ＭＳ Ｐゴシック" pitchFamily="-105" charset="-128"/>
                <a:cs typeface="+mn-cs"/>
              </a:rPr>
              <a:t> learned that communities with early child development </a:t>
            </a:r>
            <a:r>
              <a:rPr lang="en-GB" sz="1200" kern="1200" dirty="0" err="1" smtClean="0">
                <a:solidFill>
                  <a:schemeClr val="tx1"/>
                </a:solidFill>
                <a:effectLst/>
                <a:latin typeface="+mn-lt"/>
                <a:ea typeface="ＭＳ Ｐゴシック" pitchFamily="-105" charset="-128"/>
                <a:cs typeface="+mn-cs"/>
              </a:rPr>
              <a:t>centers</a:t>
            </a:r>
            <a:r>
              <a:rPr lang="en-GB" sz="1200" kern="1200" dirty="0" smtClean="0">
                <a:solidFill>
                  <a:schemeClr val="tx1"/>
                </a:solidFill>
                <a:effectLst/>
                <a:latin typeface="+mn-lt"/>
                <a:ea typeface="ＭＳ Ｐゴシック" pitchFamily="-105" charset="-128"/>
                <a:cs typeface="+mn-cs"/>
              </a:rPr>
              <a:t> still practiced open defecation, the project identified and addressed the cause—ECD teachers were unaware that their sanitation facilities could not accommodate all the students during the breaks. </a:t>
            </a:r>
            <a:r>
              <a:rPr lang="en-GB" sz="1200" kern="1200" dirty="0" err="1" smtClean="0">
                <a:solidFill>
                  <a:schemeClr val="tx1"/>
                </a:solidFill>
                <a:effectLst/>
                <a:latin typeface="+mn-lt"/>
                <a:ea typeface="ＭＳ Ｐゴシック" pitchFamily="-105" charset="-128"/>
                <a:cs typeface="+mn-cs"/>
              </a:rPr>
              <a:t>WASHplus</a:t>
            </a:r>
            <a:r>
              <a:rPr lang="en-GB" sz="1200" kern="1200" dirty="0" smtClean="0">
                <a:solidFill>
                  <a:schemeClr val="tx1"/>
                </a:solidFill>
                <a:effectLst/>
                <a:latin typeface="+mn-lt"/>
                <a:ea typeface="ＭＳ Ｐゴシック" pitchFamily="-105" charset="-128"/>
                <a:cs typeface="+mn-cs"/>
              </a:rPr>
              <a:t> recognized this and shifted resources to focus on this new target audience.</a:t>
            </a:r>
            <a:endParaRPr lang="en-US" sz="1200" kern="1200" dirty="0" smtClean="0">
              <a:solidFill>
                <a:schemeClr val="tx1"/>
              </a:solidFill>
              <a:effectLst/>
              <a:latin typeface="+mn-lt"/>
              <a:ea typeface="ＭＳ Ｐゴシック" pitchFamily="-105"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12181052-977D-418C-8F2A-DD2668B82371}" type="slidenum">
              <a:rPr lang="en-US" smtClean="0"/>
              <a:pPr>
                <a:defRPr/>
              </a:pPr>
              <a:t>13</a:t>
            </a:fld>
            <a:endParaRPr lang="en-US"/>
          </a:p>
        </p:txBody>
      </p:sp>
    </p:spTree>
    <p:extLst>
      <p:ext uri="{BB962C8B-B14F-4D97-AF65-F5344CB8AC3E}">
        <p14:creationId xmlns:p14="http://schemas.microsoft.com/office/powerpoint/2010/main" val="288755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600450"/>
            <a:ext cx="7086600" cy="203835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FAD1EA6-112F-4681-82F9-0007F8E8C654}" type="slidenum">
              <a:rPr lang="en-US"/>
              <a:pPr>
                <a:defRPr/>
              </a:pPr>
              <a:t>‹#›</a:t>
            </a:fld>
            <a:endParaRPr lang="en-US"/>
          </a:p>
        </p:txBody>
      </p:sp>
    </p:spTree>
    <p:extLst>
      <p:ext uri="{BB962C8B-B14F-4D97-AF65-F5344CB8AC3E}">
        <p14:creationId xmlns:p14="http://schemas.microsoft.com/office/powerpoint/2010/main" val="99895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1577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4" descr="FHI360 Slide Cover_orange-partners.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69888"/>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87919" y="2130425"/>
            <a:ext cx="717028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287919" y="3600450"/>
            <a:ext cx="7170279" cy="1292052"/>
          </a:xfrm>
          <a:prstGeom prst="rect">
            <a:avLst/>
          </a:prstGeo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9879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862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4" descr="FHI360 Slide Cover_orange-partners.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69888"/>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87919" y="2130425"/>
            <a:ext cx="717028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287919" y="3600450"/>
            <a:ext cx="7170279" cy="1292052"/>
          </a:xfrm>
          <a:prstGeom prst="rect">
            <a:avLst/>
          </a:prstGeo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987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4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49831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7064375" y="6356350"/>
            <a:ext cx="457200" cy="365125"/>
          </a:xfrm>
          <a:prstGeom prst="rect">
            <a:avLst/>
          </a:prstGeom>
        </p:spPr>
        <p:txBody>
          <a:bodyPr/>
          <a:lstStyle>
            <a:lvl1pPr>
              <a:defRPr/>
            </a:lvl1pPr>
          </a:lstStyle>
          <a:p>
            <a:pPr>
              <a:defRPr/>
            </a:pPr>
            <a:fld id="{0F0FA57C-3AB9-4F20-B4F5-61ED799FC782}" type="slidenum">
              <a:rPr lang="en-US"/>
              <a:pPr>
                <a:defRPr/>
              </a:pPr>
              <a:t>‹#›</a:t>
            </a:fld>
            <a:endParaRPr lang="en-US"/>
          </a:p>
        </p:txBody>
      </p:sp>
    </p:spTree>
    <p:extLst>
      <p:ext uri="{BB962C8B-B14F-4D97-AF65-F5344CB8AC3E}">
        <p14:creationId xmlns:p14="http://schemas.microsoft.com/office/powerpoint/2010/main" val="1104833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7064375" y="6356350"/>
            <a:ext cx="457200" cy="365125"/>
          </a:xfrm>
          <a:prstGeom prst="rect">
            <a:avLst/>
          </a:prstGeom>
        </p:spPr>
        <p:txBody>
          <a:bodyPr/>
          <a:lstStyle>
            <a:lvl1pPr>
              <a:defRPr/>
            </a:lvl1pPr>
          </a:lstStyle>
          <a:p>
            <a:pPr>
              <a:defRPr/>
            </a:pPr>
            <a:fld id="{046F817D-7BD2-4972-9D79-BE83E390EE61}" type="slidenum">
              <a:rPr lang="en-US"/>
              <a:pPr>
                <a:defRPr/>
              </a:pPr>
              <a:t>‹#›</a:t>
            </a:fld>
            <a:endParaRPr lang="en-US"/>
          </a:p>
        </p:txBody>
      </p:sp>
    </p:spTree>
    <p:extLst>
      <p:ext uri="{BB962C8B-B14F-4D97-AF65-F5344CB8AC3E}">
        <p14:creationId xmlns:p14="http://schemas.microsoft.com/office/powerpoint/2010/main" val="1484127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637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050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7919" y="2130425"/>
            <a:ext cx="717028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287919" y="3600450"/>
            <a:ext cx="7170279" cy="1292052"/>
          </a:xfrm>
          <a:prstGeom prst="rect">
            <a:avLst/>
          </a:prstGeo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98795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4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49831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 9"/>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17011" y="5907014"/>
            <a:ext cx="1203089" cy="76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35401" y="6249302"/>
            <a:ext cx="1015999" cy="422031"/>
          </a:xfrm>
          <a:prstGeom prst="rect">
            <a:avLst/>
          </a:prstGeom>
        </p:spPr>
      </p:pic>
    </p:spTree>
    <p:extLst>
      <p:ext uri="{BB962C8B-B14F-4D97-AF65-F5344CB8AC3E}">
        <p14:creationId xmlns:p14="http://schemas.microsoft.com/office/powerpoint/2010/main" val="11048334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F0FA57C-3AB9-4F20-B4F5-61ED799FC782}" type="slidenum">
              <a:rPr lang="en-US"/>
              <a:pPr>
                <a:defRPr/>
              </a:pPr>
              <a:t>‹#›</a:t>
            </a:fld>
            <a:endParaRPr lang="en-US"/>
          </a:p>
        </p:txBody>
      </p:sp>
    </p:spTree>
    <p:extLst>
      <p:ext uri="{BB962C8B-B14F-4D97-AF65-F5344CB8AC3E}">
        <p14:creationId xmlns:p14="http://schemas.microsoft.com/office/powerpoint/2010/main" val="110483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274B4850-4A2D-4256-9694-0487F90C6EBA}" type="slidenum">
              <a:rPr lang="en-US"/>
              <a:pPr>
                <a:defRPr/>
              </a:pPr>
              <a:t>‹#›</a:t>
            </a:fld>
            <a:endParaRPr lang="en-US"/>
          </a:p>
        </p:txBody>
      </p:sp>
    </p:spTree>
    <p:extLst>
      <p:ext uri="{BB962C8B-B14F-4D97-AF65-F5344CB8AC3E}">
        <p14:creationId xmlns:p14="http://schemas.microsoft.com/office/powerpoint/2010/main" val="263608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1059C9C0-F02D-43E2-AE2E-1D096D30AA50}" type="slidenum">
              <a:rPr lang="en-US"/>
              <a:pPr>
                <a:defRPr/>
              </a:pPr>
              <a:t>‹#›</a:t>
            </a:fld>
            <a:endParaRPr lang="en-US"/>
          </a:p>
        </p:txBody>
      </p:sp>
    </p:spTree>
    <p:extLst>
      <p:ext uri="{BB962C8B-B14F-4D97-AF65-F5344CB8AC3E}">
        <p14:creationId xmlns:p14="http://schemas.microsoft.com/office/powerpoint/2010/main" val="193353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523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4994"/>
            <a:ext cx="4040188"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523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4994"/>
            <a:ext cx="4041775"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EECE0204-57B5-4231-84C8-9F23948744E2}" type="slidenum">
              <a:rPr lang="en-US"/>
              <a:pPr>
                <a:defRPr/>
              </a:pPr>
              <a:t>‹#›</a:t>
            </a:fld>
            <a:endParaRPr lang="en-US"/>
          </a:p>
        </p:txBody>
      </p:sp>
    </p:spTree>
    <p:extLst>
      <p:ext uri="{BB962C8B-B14F-4D97-AF65-F5344CB8AC3E}">
        <p14:creationId xmlns:p14="http://schemas.microsoft.com/office/powerpoint/2010/main" val="324585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DA0C3E36-9BC8-4512-A389-B3889CBEA306}" type="slidenum">
              <a:rPr lang="en-US"/>
              <a:pPr>
                <a:defRPr/>
              </a:pPr>
              <a:t>‹#›</a:t>
            </a:fld>
            <a:endParaRPr lang="en-US"/>
          </a:p>
        </p:txBody>
      </p:sp>
    </p:spTree>
    <p:extLst>
      <p:ext uri="{BB962C8B-B14F-4D97-AF65-F5344CB8AC3E}">
        <p14:creationId xmlns:p14="http://schemas.microsoft.com/office/powerpoint/2010/main" val="304090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8A9AD1D-C666-4296-A64B-CD53A776E8F2}" type="slidenum">
              <a:rPr lang="en-US"/>
              <a:pPr>
                <a:defRPr/>
              </a:pPr>
              <a:t>‹#›</a:t>
            </a:fld>
            <a:endParaRPr lang="en-US"/>
          </a:p>
        </p:txBody>
      </p:sp>
    </p:spTree>
    <p:extLst>
      <p:ext uri="{BB962C8B-B14F-4D97-AF65-F5344CB8AC3E}">
        <p14:creationId xmlns:p14="http://schemas.microsoft.com/office/powerpoint/2010/main" val="410330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46F817D-7BD2-4972-9D79-BE83E390EE61}" type="slidenum">
              <a:rPr lang="en-US"/>
              <a:pPr>
                <a:defRPr/>
              </a:pPr>
              <a:t>‹#›</a:t>
            </a:fld>
            <a:endParaRPr lang="en-US"/>
          </a:p>
        </p:txBody>
      </p:sp>
    </p:spTree>
    <p:extLst>
      <p:ext uri="{BB962C8B-B14F-4D97-AF65-F5344CB8AC3E}">
        <p14:creationId xmlns:p14="http://schemas.microsoft.com/office/powerpoint/2010/main" val="148412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10" descr="10-0193.4_PartnerLogos_Inner_Light_NoGradient.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FHI_Logo_inner.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28600" y="6324600"/>
            <a:ext cx="149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WorldHealth.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2590800" y="6367463"/>
            <a:ext cx="14398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USAID.png"/>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4241800" y="6367463"/>
            <a:ext cx="1295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SavetheChildren.png"/>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5683250" y="6405563"/>
            <a:ext cx="13271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BillGates.png"/>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7110413" y="6375400"/>
            <a:ext cx="1416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457200" y="1135918"/>
            <a:ext cx="8229600" cy="49282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2"/>
          <p:cNvSpPr>
            <a:spLocks noGrp="1"/>
          </p:cNvSpPr>
          <p:nvPr>
            <p:ph type="sldNum" sz="quarter" idx="12"/>
          </p:nvPr>
        </p:nvSpPr>
        <p:spPr/>
        <p:txBody>
          <a:bodyPr/>
          <a:lstStyle>
            <a:lvl1pPr>
              <a:defRPr/>
            </a:lvl1pPr>
          </a:lstStyle>
          <a:p>
            <a:pPr>
              <a:defRPr/>
            </a:pPr>
            <a:fld id="{5EAFE561-3370-4798-AC41-5B93AE72CA2C}" type="slidenum">
              <a:rPr lang="en-US"/>
              <a:pPr>
                <a:defRPr/>
              </a:pPr>
              <a:t>‹#›</a:t>
            </a:fld>
            <a:endParaRPr lang="en-US"/>
          </a:p>
        </p:txBody>
      </p:sp>
    </p:spTree>
    <p:extLst>
      <p:ext uri="{BB962C8B-B14F-4D97-AF65-F5344CB8AC3E}">
        <p14:creationId xmlns:p14="http://schemas.microsoft.com/office/powerpoint/2010/main" val="355956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4.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FHI360 Slide Second Page_orange-partners_USAID.png"/>
          <p:cNvPicPr>
            <a:picLocks noChangeAspect="1"/>
          </p:cNvPicPr>
          <p:nvPr userDrawn="1"/>
        </p:nvPicPr>
        <p:blipFill>
          <a:blip r:embed="rId11">
            <a:extLst>
              <a:ext uri="{28A0092B-C50C-407E-A947-70E740481C1C}">
                <a14:useLocalDpi xmlns:a14="http://schemas.microsoft.com/office/drawing/2010/main"/>
              </a:ext>
            </a:extLst>
          </a:blip>
          <a:srcRect/>
          <a:stretch>
            <a:fillRect/>
          </a:stretch>
        </p:blipFill>
        <p:spPr bwMode="auto">
          <a:xfrm>
            <a:off x="0" y="984250"/>
            <a:ext cx="91440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0"/>
            <a:ext cx="8229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064375" y="6356350"/>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latin typeface="Calibri" pitchFamily="-105" charset="0"/>
              </a:defRPr>
            </a:lvl1pPr>
          </a:lstStyle>
          <a:p>
            <a:pPr>
              <a:defRPr/>
            </a:pPr>
            <a:fld id="{725CC13A-A1D6-4E7B-A8F7-DAD0744664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8" r:id="rId9"/>
  </p:sldLayoutIdLst>
  <p:txStyles>
    <p:titleStyle>
      <a:lvl1pPr algn="l" defTabSz="457200" rtl="0" eaLnBrk="0" fontAlgn="base" hangingPunct="0">
        <a:spcBef>
          <a:spcPct val="0"/>
        </a:spcBef>
        <a:spcAft>
          <a:spcPct val="0"/>
        </a:spcAft>
        <a:defRPr sz="2800" b="1" kern="1200">
          <a:solidFill>
            <a:srgbClr val="5C6F7A"/>
          </a:solidFill>
          <a:latin typeface="+mj-lt"/>
          <a:ea typeface="Geneva" charset="-128"/>
          <a:cs typeface="Geneva" charset="-128"/>
        </a:defRPr>
      </a:lvl1pPr>
      <a:lvl2pPr algn="l" defTabSz="457200" rtl="0" eaLnBrk="0" fontAlgn="base" hangingPunct="0">
        <a:spcBef>
          <a:spcPct val="0"/>
        </a:spcBef>
        <a:spcAft>
          <a:spcPct val="0"/>
        </a:spcAft>
        <a:defRPr sz="2800" b="1">
          <a:solidFill>
            <a:srgbClr val="5C6F7A"/>
          </a:solidFill>
          <a:latin typeface="Calibri" pitchFamily="34" charset="0"/>
          <a:ea typeface="Geneva" charset="-128"/>
          <a:cs typeface="Geneva" charset="-128"/>
        </a:defRPr>
      </a:lvl2pPr>
      <a:lvl3pPr algn="l" defTabSz="457200" rtl="0" eaLnBrk="0" fontAlgn="base" hangingPunct="0">
        <a:spcBef>
          <a:spcPct val="0"/>
        </a:spcBef>
        <a:spcAft>
          <a:spcPct val="0"/>
        </a:spcAft>
        <a:defRPr sz="2800" b="1">
          <a:solidFill>
            <a:srgbClr val="5C6F7A"/>
          </a:solidFill>
          <a:latin typeface="Calibri" pitchFamily="34" charset="0"/>
          <a:ea typeface="Geneva" charset="-128"/>
          <a:cs typeface="Geneva" charset="-128"/>
        </a:defRPr>
      </a:lvl3pPr>
      <a:lvl4pPr algn="l" defTabSz="457200" rtl="0" eaLnBrk="0" fontAlgn="base" hangingPunct="0">
        <a:spcBef>
          <a:spcPct val="0"/>
        </a:spcBef>
        <a:spcAft>
          <a:spcPct val="0"/>
        </a:spcAft>
        <a:defRPr sz="2800" b="1">
          <a:solidFill>
            <a:srgbClr val="5C6F7A"/>
          </a:solidFill>
          <a:latin typeface="Calibri" pitchFamily="34" charset="0"/>
          <a:ea typeface="Geneva" charset="-128"/>
          <a:cs typeface="Geneva" charset="-128"/>
        </a:defRPr>
      </a:lvl4pPr>
      <a:lvl5pPr algn="l" defTabSz="457200" rtl="0" eaLnBrk="0" fontAlgn="base" hangingPunct="0">
        <a:spcBef>
          <a:spcPct val="0"/>
        </a:spcBef>
        <a:spcAft>
          <a:spcPct val="0"/>
        </a:spcAft>
        <a:defRPr sz="2800" b="1">
          <a:solidFill>
            <a:srgbClr val="5C6F7A"/>
          </a:solidFill>
          <a:latin typeface="Calibri" pitchFamily="34" charset="0"/>
          <a:ea typeface="Geneva" charset="-128"/>
          <a:cs typeface="Geneva" charset="-128"/>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p:titleStyle>
    <p:bodyStyle>
      <a:lvl1pPr marL="342900" indent="-342900" algn="l" defTabSz="457200" rtl="0" eaLnBrk="0" fontAlgn="base" hangingPunct="0">
        <a:spcBef>
          <a:spcPct val="20000"/>
        </a:spcBef>
        <a:spcAft>
          <a:spcPct val="0"/>
        </a:spcAft>
        <a:buClr>
          <a:srgbClr val="F79646"/>
        </a:buClr>
        <a:buFont typeface="Arial" charset="0"/>
        <a:buChar char="•"/>
        <a:defRPr sz="2800" kern="1200">
          <a:solidFill>
            <a:schemeClr val="tx1"/>
          </a:solidFill>
          <a:latin typeface="+mn-lt"/>
          <a:ea typeface="Geneva" charset="-128"/>
          <a:cs typeface="Geneva" charset="-128"/>
        </a:defRPr>
      </a:lvl1pPr>
      <a:lvl2pPr marL="742950" indent="-285750" algn="l" defTabSz="457200" rtl="0" eaLnBrk="0" fontAlgn="base" hangingPunct="0">
        <a:spcBef>
          <a:spcPct val="20000"/>
        </a:spcBef>
        <a:spcAft>
          <a:spcPct val="0"/>
        </a:spcAft>
        <a:buClr>
          <a:srgbClr val="F79646"/>
        </a:buClr>
        <a:buFont typeface="Arial" charset="0"/>
        <a:buChar char="–"/>
        <a:defRPr sz="2600" kern="1200">
          <a:solidFill>
            <a:schemeClr val="tx1"/>
          </a:solidFill>
          <a:latin typeface="+mn-lt"/>
          <a:ea typeface="Geneva" charset="-128"/>
          <a:cs typeface="Geneva" pitchFamily="-105" charset="0"/>
        </a:defRPr>
      </a:lvl2pPr>
      <a:lvl3pPr marL="1143000" indent="-228600" algn="l" defTabSz="457200" rtl="0" eaLnBrk="0" fontAlgn="base" hangingPunct="0">
        <a:spcBef>
          <a:spcPct val="20000"/>
        </a:spcBef>
        <a:spcAft>
          <a:spcPct val="0"/>
        </a:spcAft>
        <a:buClr>
          <a:srgbClr val="F79646"/>
        </a:buClr>
        <a:buFont typeface="Arial" charset="0"/>
        <a:buChar char="•"/>
        <a:defRPr sz="2400" kern="1200">
          <a:solidFill>
            <a:schemeClr val="tx1"/>
          </a:solidFill>
          <a:latin typeface="+mn-lt"/>
          <a:ea typeface="ＭＳ Ｐゴシック" pitchFamily="-105" charset="-128"/>
          <a:cs typeface="+mn-cs"/>
        </a:defRPr>
      </a:lvl3pPr>
      <a:lvl4pPr marL="1600200" indent="-228600" algn="l" defTabSz="457200" rtl="0" eaLnBrk="0" fontAlgn="base" hangingPunct="0">
        <a:spcBef>
          <a:spcPct val="20000"/>
        </a:spcBef>
        <a:spcAft>
          <a:spcPct val="0"/>
        </a:spcAft>
        <a:buClr>
          <a:srgbClr val="F79646"/>
        </a:buClr>
        <a:buFont typeface="Arial" charset="0"/>
        <a:buChar char="–"/>
        <a:defRPr sz="2000" kern="1200">
          <a:solidFill>
            <a:schemeClr val="tx1"/>
          </a:solidFill>
          <a:latin typeface="+mn-lt"/>
          <a:ea typeface="ＭＳ Ｐゴシック" pitchFamily="-105" charset="-128"/>
          <a:cs typeface="+mn-cs"/>
        </a:defRPr>
      </a:lvl4pPr>
      <a:lvl5pPr marL="2057400" indent="-228600" algn="l" defTabSz="457200" rtl="0" eaLnBrk="0" fontAlgn="base" hangingPunct="0">
        <a:spcBef>
          <a:spcPct val="20000"/>
        </a:spcBef>
        <a:spcAft>
          <a:spcPct val="0"/>
        </a:spcAft>
        <a:buClr>
          <a:srgbClr val="F79646"/>
        </a:buClr>
        <a:buFont typeface="Arial" charset="0"/>
        <a:buChar char="•"/>
        <a:defRPr sz="2000" kern="1200">
          <a:solidFill>
            <a:schemeClr val="tx1"/>
          </a:solidFill>
          <a:latin typeface="+mn-lt"/>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346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66410" y="617220"/>
            <a:ext cx="2891790" cy="147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8" name="Picture 3" descr="Horizontal_RGB_600.bmp"/>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0040" y="6203633"/>
            <a:ext cx="144018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0" r:id="rId1"/>
    <p:sldLayoutId id="2147484051" r:id="rId2"/>
  </p:sldLayoutIdLst>
  <p:txStyles>
    <p:titleStyle>
      <a:lvl1pPr algn="ctr" defTabSz="411480" rtl="0" eaLnBrk="1" fontAlgn="base" hangingPunct="1">
        <a:spcBef>
          <a:spcPct val="0"/>
        </a:spcBef>
        <a:spcAft>
          <a:spcPct val="0"/>
        </a:spcAft>
        <a:defRPr sz="4000" kern="1200">
          <a:solidFill>
            <a:schemeClr val="tx1"/>
          </a:solidFill>
          <a:latin typeface="+mj-lt"/>
          <a:ea typeface="ＭＳ Ｐゴシック" charset="-128"/>
          <a:cs typeface="ＭＳ Ｐゴシック" charset="-128"/>
        </a:defRPr>
      </a:lvl1pPr>
      <a:lvl2pPr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2pPr>
      <a:lvl3pPr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3pPr>
      <a:lvl4pPr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4pPr>
      <a:lvl5pPr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5pPr>
      <a:lvl6pPr marL="411480"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6pPr>
      <a:lvl7pPr marL="822960"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7pPr>
      <a:lvl8pPr marL="1234440"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8pPr>
      <a:lvl9pPr marL="1645920"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9pPr>
    </p:titleStyle>
    <p:bodyStyle>
      <a:lvl1pPr marL="308610" indent="-308610" algn="l" defTabSz="411480" rtl="0" eaLnBrk="1" fontAlgn="base" hangingPunct="1">
        <a:spcBef>
          <a:spcPct val="20000"/>
        </a:spcBef>
        <a:spcAft>
          <a:spcPct val="0"/>
        </a:spcAft>
        <a:buFont typeface="Arial" charset="0"/>
        <a:buChar char="•"/>
        <a:defRPr sz="2900" kern="1200">
          <a:solidFill>
            <a:schemeClr val="tx1"/>
          </a:solidFill>
          <a:latin typeface="+mn-lt"/>
          <a:ea typeface="ＭＳ Ｐゴシック" charset="-128"/>
          <a:cs typeface="ＭＳ Ｐゴシック" charset="-128"/>
        </a:defRPr>
      </a:lvl1pPr>
      <a:lvl2pPr marL="668655" indent="-257175" algn="l" defTabSz="411480" rtl="0" eaLnBrk="1" fontAlgn="base" hangingPunct="1">
        <a:spcBef>
          <a:spcPct val="20000"/>
        </a:spcBef>
        <a:spcAft>
          <a:spcPct val="0"/>
        </a:spcAft>
        <a:buFont typeface="Arial" charset="0"/>
        <a:buChar char="–"/>
        <a:defRPr sz="2500" kern="1200">
          <a:solidFill>
            <a:schemeClr val="tx1"/>
          </a:solidFill>
          <a:latin typeface="+mn-lt"/>
          <a:ea typeface="ＭＳ Ｐゴシック" charset="-128"/>
          <a:cs typeface="+mn-cs"/>
        </a:defRPr>
      </a:lvl2pPr>
      <a:lvl3pPr marL="1028700" indent="-205740" algn="l" defTabSz="411480" rtl="0" eaLnBrk="1" fontAlgn="base" hangingPunct="1">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440180" indent="-205740" algn="l" defTabSz="41148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4pPr>
      <a:lvl5pPr marL="1851660" indent="-205740" algn="l" defTabSz="41148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8574"/>
            <a:ext cx="9144000" cy="346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51"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 y="0"/>
            <a:ext cx="9149715" cy="13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52"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566410" y="617220"/>
            <a:ext cx="2891790" cy="147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53" name="Picture 4" descr="Horizontal_RGB_600.bmp"/>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0040" y="6203633"/>
            <a:ext cx="144018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3" r:id="rId1"/>
    <p:sldLayoutId id="2147484058" r:id="rId2"/>
    <p:sldLayoutId id="2147484059" r:id="rId3"/>
    <p:sldLayoutId id="2147484060" r:id="rId4"/>
  </p:sldLayoutIdLst>
  <p:txStyles>
    <p:titleStyle>
      <a:lvl1pPr algn="ctr" defTabSz="411476" rtl="0" eaLnBrk="1" fontAlgn="base" hangingPunct="1">
        <a:spcBef>
          <a:spcPct val="0"/>
        </a:spcBef>
        <a:spcAft>
          <a:spcPct val="0"/>
        </a:spcAft>
        <a:defRPr sz="4000" kern="1200">
          <a:solidFill>
            <a:schemeClr val="tx1"/>
          </a:solidFill>
          <a:latin typeface="+mj-lt"/>
          <a:ea typeface="ＭＳ Ｐゴシック" charset="-128"/>
          <a:cs typeface="ＭＳ Ｐゴシック" charset="-128"/>
        </a:defRPr>
      </a:lvl1pPr>
      <a:lvl2pPr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2pPr>
      <a:lvl3pPr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3pPr>
      <a:lvl4pPr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4pPr>
      <a:lvl5pPr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5pPr>
      <a:lvl6pPr marL="411476"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6pPr>
      <a:lvl7pPr marL="822952"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7pPr>
      <a:lvl8pPr marL="1234427"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8pPr>
      <a:lvl9pPr marL="1645904"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9pPr>
    </p:titleStyle>
    <p:bodyStyle>
      <a:lvl1pPr marL="308607" indent="-308607" algn="l" defTabSz="411476" rtl="0" eaLnBrk="1" fontAlgn="base" hangingPunct="1">
        <a:spcBef>
          <a:spcPct val="20000"/>
        </a:spcBef>
        <a:spcAft>
          <a:spcPct val="0"/>
        </a:spcAft>
        <a:buFont typeface="Arial" charset="0"/>
        <a:buChar char="•"/>
        <a:defRPr sz="2900" kern="1200">
          <a:solidFill>
            <a:schemeClr val="tx1"/>
          </a:solidFill>
          <a:latin typeface="+mn-lt"/>
          <a:ea typeface="ＭＳ Ｐゴシック" charset="-128"/>
          <a:cs typeface="ＭＳ Ｐゴシック" charset="-128"/>
        </a:defRPr>
      </a:lvl1pPr>
      <a:lvl2pPr marL="668649" indent="-257172" algn="l" defTabSz="411476" rtl="0" eaLnBrk="1" fontAlgn="base" hangingPunct="1">
        <a:spcBef>
          <a:spcPct val="20000"/>
        </a:spcBef>
        <a:spcAft>
          <a:spcPct val="0"/>
        </a:spcAft>
        <a:buFont typeface="Arial" charset="0"/>
        <a:buChar char="–"/>
        <a:defRPr sz="2500" kern="1200">
          <a:solidFill>
            <a:schemeClr val="tx1"/>
          </a:solidFill>
          <a:latin typeface="+mn-lt"/>
          <a:ea typeface="ＭＳ Ｐゴシック" charset="-128"/>
          <a:cs typeface="+mn-cs"/>
        </a:defRPr>
      </a:lvl2pPr>
      <a:lvl3pPr marL="1028690" indent="-205738" algn="l" defTabSz="411476" rtl="0" eaLnBrk="1" fontAlgn="base" hangingPunct="1">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440166" indent="-205738" algn="l" defTabSz="411476"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4pPr>
      <a:lvl5pPr marL="1851641" indent="-205738" algn="l" defTabSz="411476"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5pPr>
      <a:lvl6pPr marL="2263118" indent="-205738" algn="l" defTabSz="411476" rtl="0" eaLnBrk="1" latinLnBrk="0" hangingPunct="1">
        <a:spcBef>
          <a:spcPct val="20000"/>
        </a:spcBef>
        <a:buFont typeface="Arial"/>
        <a:buChar char="•"/>
        <a:defRPr sz="1800" kern="1200">
          <a:solidFill>
            <a:schemeClr val="tx1"/>
          </a:solidFill>
          <a:latin typeface="+mn-lt"/>
          <a:ea typeface="+mn-ea"/>
          <a:cs typeface="+mn-cs"/>
        </a:defRPr>
      </a:lvl6pPr>
      <a:lvl7pPr marL="2674593" indent="-205738" algn="l" defTabSz="411476" rtl="0" eaLnBrk="1" latinLnBrk="0" hangingPunct="1">
        <a:spcBef>
          <a:spcPct val="20000"/>
        </a:spcBef>
        <a:buFont typeface="Arial"/>
        <a:buChar char="•"/>
        <a:defRPr sz="1800" kern="1200">
          <a:solidFill>
            <a:schemeClr val="tx1"/>
          </a:solidFill>
          <a:latin typeface="+mn-lt"/>
          <a:ea typeface="+mn-ea"/>
          <a:cs typeface="+mn-cs"/>
        </a:defRPr>
      </a:lvl7pPr>
      <a:lvl8pPr marL="3086069" indent="-205738" algn="l" defTabSz="411476" rtl="0" eaLnBrk="1" latinLnBrk="0" hangingPunct="1">
        <a:spcBef>
          <a:spcPct val="20000"/>
        </a:spcBef>
        <a:buFont typeface="Arial"/>
        <a:buChar char="•"/>
        <a:defRPr sz="1800" kern="1200">
          <a:solidFill>
            <a:schemeClr val="tx1"/>
          </a:solidFill>
          <a:latin typeface="+mn-lt"/>
          <a:ea typeface="+mn-ea"/>
          <a:cs typeface="+mn-cs"/>
        </a:defRPr>
      </a:lvl8pPr>
      <a:lvl9pPr marL="3497545" indent="-205738" algn="l" defTabSz="411476"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76" rtl="0" eaLnBrk="1" latinLnBrk="0" hangingPunct="1">
        <a:defRPr sz="1600" kern="1200">
          <a:solidFill>
            <a:schemeClr val="tx1"/>
          </a:solidFill>
          <a:latin typeface="+mn-lt"/>
          <a:ea typeface="+mn-ea"/>
          <a:cs typeface="+mn-cs"/>
        </a:defRPr>
      </a:lvl1pPr>
      <a:lvl2pPr marL="411476" algn="l" defTabSz="411476" rtl="0" eaLnBrk="1" latinLnBrk="0" hangingPunct="1">
        <a:defRPr sz="1600" kern="1200">
          <a:solidFill>
            <a:schemeClr val="tx1"/>
          </a:solidFill>
          <a:latin typeface="+mn-lt"/>
          <a:ea typeface="+mn-ea"/>
          <a:cs typeface="+mn-cs"/>
        </a:defRPr>
      </a:lvl2pPr>
      <a:lvl3pPr marL="822952" algn="l" defTabSz="411476" rtl="0" eaLnBrk="1" latinLnBrk="0" hangingPunct="1">
        <a:defRPr sz="1600" kern="1200">
          <a:solidFill>
            <a:schemeClr val="tx1"/>
          </a:solidFill>
          <a:latin typeface="+mn-lt"/>
          <a:ea typeface="+mn-ea"/>
          <a:cs typeface="+mn-cs"/>
        </a:defRPr>
      </a:lvl3pPr>
      <a:lvl4pPr marL="1234427" algn="l" defTabSz="411476" rtl="0" eaLnBrk="1" latinLnBrk="0" hangingPunct="1">
        <a:defRPr sz="1600" kern="1200">
          <a:solidFill>
            <a:schemeClr val="tx1"/>
          </a:solidFill>
          <a:latin typeface="+mn-lt"/>
          <a:ea typeface="+mn-ea"/>
          <a:cs typeface="+mn-cs"/>
        </a:defRPr>
      </a:lvl4pPr>
      <a:lvl5pPr marL="1645904" algn="l" defTabSz="411476" rtl="0" eaLnBrk="1" latinLnBrk="0" hangingPunct="1">
        <a:defRPr sz="1600" kern="1200">
          <a:solidFill>
            <a:schemeClr val="tx1"/>
          </a:solidFill>
          <a:latin typeface="+mn-lt"/>
          <a:ea typeface="+mn-ea"/>
          <a:cs typeface="+mn-cs"/>
        </a:defRPr>
      </a:lvl5pPr>
      <a:lvl6pPr marL="2057379" algn="l" defTabSz="411476" rtl="0" eaLnBrk="1" latinLnBrk="0" hangingPunct="1">
        <a:defRPr sz="1600" kern="1200">
          <a:solidFill>
            <a:schemeClr val="tx1"/>
          </a:solidFill>
          <a:latin typeface="+mn-lt"/>
          <a:ea typeface="+mn-ea"/>
          <a:cs typeface="+mn-cs"/>
        </a:defRPr>
      </a:lvl6pPr>
      <a:lvl7pPr marL="2468856" algn="l" defTabSz="411476" rtl="0" eaLnBrk="1" latinLnBrk="0" hangingPunct="1">
        <a:defRPr sz="1600" kern="1200">
          <a:solidFill>
            <a:schemeClr val="tx1"/>
          </a:solidFill>
          <a:latin typeface="+mn-lt"/>
          <a:ea typeface="+mn-ea"/>
          <a:cs typeface="+mn-cs"/>
        </a:defRPr>
      </a:lvl7pPr>
      <a:lvl8pPr marL="2880331" algn="l" defTabSz="411476" rtl="0" eaLnBrk="1" latinLnBrk="0" hangingPunct="1">
        <a:defRPr sz="1600" kern="1200">
          <a:solidFill>
            <a:schemeClr val="tx1"/>
          </a:solidFill>
          <a:latin typeface="+mn-lt"/>
          <a:ea typeface="+mn-ea"/>
          <a:cs typeface="+mn-cs"/>
        </a:defRPr>
      </a:lvl8pPr>
      <a:lvl9pPr marL="3291807" algn="l" defTabSz="411476"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150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620" y="92869"/>
            <a:ext cx="161448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6" name="Picture 4" descr="Horizontal_RGB_600.bmp"/>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0040" y="6245068"/>
            <a:ext cx="1303020" cy="38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5" r:id="rId1"/>
  </p:sldLayoutIdLst>
  <p:txStyles>
    <p:titleStyle>
      <a:lvl1pPr algn="ctr" defTabSz="411472" rtl="0" eaLnBrk="1" fontAlgn="base" hangingPunct="1">
        <a:spcBef>
          <a:spcPct val="0"/>
        </a:spcBef>
        <a:spcAft>
          <a:spcPct val="0"/>
        </a:spcAft>
        <a:defRPr sz="4000" kern="1200">
          <a:solidFill>
            <a:schemeClr val="tx1"/>
          </a:solidFill>
          <a:latin typeface="+mj-lt"/>
          <a:ea typeface="ＭＳ Ｐゴシック" charset="-128"/>
          <a:cs typeface="ＭＳ Ｐゴシック" charset="-128"/>
        </a:defRPr>
      </a:lvl1pPr>
      <a:lvl2pPr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2pPr>
      <a:lvl3pPr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3pPr>
      <a:lvl4pPr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4pPr>
      <a:lvl5pPr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5pPr>
      <a:lvl6pPr marL="411472"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6pPr>
      <a:lvl7pPr marL="822944"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7pPr>
      <a:lvl8pPr marL="1234415"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8pPr>
      <a:lvl9pPr marL="1645888"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9pPr>
    </p:titleStyle>
    <p:bodyStyle>
      <a:lvl1pPr marL="308604" indent="-308604" algn="l" defTabSz="411472" rtl="0" eaLnBrk="1" fontAlgn="base" hangingPunct="1">
        <a:spcBef>
          <a:spcPct val="20000"/>
        </a:spcBef>
        <a:spcAft>
          <a:spcPct val="0"/>
        </a:spcAft>
        <a:buFont typeface="Arial" charset="0"/>
        <a:buChar char="•"/>
        <a:defRPr sz="2900" kern="1200">
          <a:solidFill>
            <a:schemeClr val="tx1"/>
          </a:solidFill>
          <a:latin typeface="+mn-lt"/>
          <a:ea typeface="ＭＳ Ｐゴシック" charset="-128"/>
          <a:cs typeface="ＭＳ Ｐゴシック" charset="-128"/>
        </a:defRPr>
      </a:lvl1pPr>
      <a:lvl2pPr marL="668642" indent="-257170" algn="l" defTabSz="411472" rtl="0" eaLnBrk="1" fontAlgn="base" hangingPunct="1">
        <a:spcBef>
          <a:spcPct val="20000"/>
        </a:spcBef>
        <a:spcAft>
          <a:spcPct val="0"/>
        </a:spcAft>
        <a:buFont typeface="Arial" charset="0"/>
        <a:buChar char="–"/>
        <a:defRPr sz="2500" kern="1200">
          <a:solidFill>
            <a:schemeClr val="tx1"/>
          </a:solidFill>
          <a:latin typeface="+mn-lt"/>
          <a:ea typeface="ＭＳ Ｐゴシック" charset="-128"/>
          <a:cs typeface="+mn-cs"/>
        </a:defRPr>
      </a:lvl2pPr>
      <a:lvl3pPr marL="1028679" indent="-205736" algn="l" defTabSz="411472" rtl="0" eaLnBrk="1" fontAlgn="base" hangingPunct="1">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440151" indent="-205736" algn="l" defTabSz="411472"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4pPr>
      <a:lvl5pPr marL="1851622" indent="-205736" algn="l" defTabSz="411472"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5pPr>
      <a:lvl6pPr marL="2263095" indent="-205736" algn="l" defTabSz="411472" rtl="0" eaLnBrk="1" latinLnBrk="0" hangingPunct="1">
        <a:spcBef>
          <a:spcPct val="20000"/>
        </a:spcBef>
        <a:buFont typeface="Arial"/>
        <a:buChar char="•"/>
        <a:defRPr sz="1800" kern="1200">
          <a:solidFill>
            <a:schemeClr val="tx1"/>
          </a:solidFill>
          <a:latin typeface="+mn-lt"/>
          <a:ea typeface="+mn-ea"/>
          <a:cs typeface="+mn-cs"/>
        </a:defRPr>
      </a:lvl6pPr>
      <a:lvl7pPr marL="2674566" indent="-205736" algn="l" defTabSz="411472" rtl="0" eaLnBrk="1" latinLnBrk="0" hangingPunct="1">
        <a:spcBef>
          <a:spcPct val="20000"/>
        </a:spcBef>
        <a:buFont typeface="Arial"/>
        <a:buChar char="•"/>
        <a:defRPr sz="1800" kern="1200">
          <a:solidFill>
            <a:schemeClr val="tx1"/>
          </a:solidFill>
          <a:latin typeface="+mn-lt"/>
          <a:ea typeface="+mn-ea"/>
          <a:cs typeface="+mn-cs"/>
        </a:defRPr>
      </a:lvl7pPr>
      <a:lvl8pPr marL="3086038" indent="-205736" algn="l" defTabSz="411472" rtl="0" eaLnBrk="1" latinLnBrk="0" hangingPunct="1">
        <a:spcBef>
          <a:spcPct val="20000"/>
        </a:spcBef>
        <a:buFont typeface="Arial"/>
        <a:buChar char="•"/>
        <a:defRPr sz="1800" kern="1200">
          <a:solidFill>
            <a:schemeClr val="tx1"/>
          </a:solidFill>
          <a:latin typeface="+mn-lt"/>
          <a:ea typeface="+mn-ea"/>
          <a:cs typeface="+mn-cs"/>
        </a:defRPr>
      </a:lvl8pPr>
      <a:lvl9pPr marL="3497510" indent="-205736" algn="l" defTabSz="411472"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72" rtl="0" eaLnBrk="1" latinLnBrk="0" hangingPunct="1">
        <a:defRPr sz="1600" kern="1200">
          <a:solidFill>
            <a:schemeClr val="tx1"/>
          </a:solidFill>
          <a:latin typeface="+mn-lt"/>
          <a:ea typeface="+mn-ea"/>
          <a:cs typeface="+mn-cs"/>
        </a:defRPr>
      </a:lvl1pPr>
      <a:lvl2pPr marL="411472" algn="l" defTabSz="411472" rtl="0" eaLnBrk="1" latinLnBrk="0" hangingPunct="1">
        <a:defRPr sz="1600" kern="1200">
          <a:solidFill>
            <a:schemeClr val="tx1"/>
          </a:solidFill>
          <a:latin typeface="+mn-lt"/>
          <a:ea typeface="+mn-ea"/>
          <a:cs typeface="+mn-cs"/>
        </a:defRPr>
      </a:lvl2pPr>
      <a:lvl3pPr marL="822944" algn="l" defTabSz="411472" rtl="0" eaLnBrk="1" latinLnBrk="0" hangingPunct="1">
        <a:defRPr sz="1600" kern="1200">
          <a:solidFill>
            <a:schemeClr val="tx1"/>
          </a:solidFill>
          <a:latin typeface="+mn-lt"/>
          <a:ea typeface="+mn-ea"/>
          <a:cs typeface="+mn-cs"/>
        </a:defRPr>
      </a:lvl3pPr>
      <a:lvl4pPr marL="1234415" algn="l" defTabSz="411472" rtl="0" eaLnBrk="1" latinLnBrk="0" hangingPunct="1">
        <a:defRPr sz="1600" kern="1200">
          <a:solidFill>
            <a:schemeClr val="tx1"/>
          </a:solidFill>
          <a:latin typeface="+mn-lt"/>
          <a:ea typeface="+mn-ea"/>
          <a:cs typeface="+mn-cs"/>
        </a:defRPr>
      </a:lvl4pPr>
      <a:lvl5pPr marL="1645888" algn="l" defTabSz="411472" rtl="0" eaLnBrk="1" latinLnBrk="0" hangingPunct="1">
        <a:defRPr sz="1600" kern="1200">
          <a:solidFill>
            <a:schemeClr val="tx1"/>
          </a:solidFill>
          <a:latin typeface="+mn-lt"/>
          <a:ea typeface="+mn-ea"/>
          <a:cs typeface="+mn-cs"/>
        </a:defRPr>
      </a:lvl5pPr>
      <a:lvl6pPr marL="2057359" algn="l" defTabSz="411472" rtl="0" eaLnBrk="1" latinLnBrk="0" hangingPunct="1">
        <a:defRPr sz="1600" kern="1200">
          <a:solidFill>
            <a:schemeClr val="tx1"/>
          </a:solidFill>
          <a:latin typeface="+mn-lt"/>
          <a:ea typeface="+mn-ea"/>
          <a:cs typeface="+mn-cs"/>
        </a:defRPr>
      </a:lvl6pPr>
      <a:lvl7pPr marL="2468831" algn="l" defTabSz="411472" rtl="0" eaLnBrk="1" latinLnBrk="0" hangingPunct="1">
        <a:defRPr sz="1600" kern="1200">
          <a:solidFill>
            <a:schemeClr val="tx1"/>
          </a:solidFill>
          <a:latin typeface="+mn-lt"/>
          <a:ea typeface="+mn-ea"/>
          <a:cs typeface="+mn-cs"/>
        </a:defRPr>
      </a:lvl7pPr>
      <a:lvl8pPr marL="2880302" algn="l" defTabSz="411472" rtl="0" eaLnBrk="1" latinLnBrk="0" hangingPunct="1">
        <a:defRPr sz="1600" kern="1200">
          <a:solidFill>
            <a:schemeClr val="tx1"/>
          </a:solidFill>
          <a:latin typeface="+mn-lt"/>
          <a:ea typeface="+mn-ea"/>
          <a:cs typeface="+mn-cs"/>
        </a:defRPr>
      </a:lvl8pPr>
      <a:lvl9pPr marL="3291774" algn="l" defTabSz="411472"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9144000" cy="150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9" name="Picture 4" descr="Horizontal_RGB_600.bmp"/>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0040" y="6245068"/>
            <a:ext cx="1303020" cy="38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8620" y="92869"/>
            <a:ext cx="161448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7" r:id="rId1"/>
    <p:sldLayoutId id="2147484061" r:id="rId2"/>
    <p:sldLayoutId id="2147484062" r:id="rId3"/>
  </p:sldLayoutIdLst>
  <p:txStyles>
    <p:titleStyle>
      <a:lvl1pPr algn="ctr" defTabSz="411468" rtl="0" eaLnBrk="1" fontAlgn="base" hangingPunct="1">
        <a:spcBef>
          <a:spcPct val="0"/>
        </a:spcBef>
        <a:spcAft>
          <a:spcPct val="0"/>
        </a:spcAft>
        <a:defRPr sz="4000" kern="1200">
          <a:solidFill>
            <a:schemeClr val="tx1"/>
          </a:solidFill>
          <a:latin typeface="+mj-lt"/>
          <a:ea typeface="ＭＳ Ｐゴシック" charset="-128"/>
          <a:cs typeface="ＭＳ Ｐゴシック" charset="-128"/>
        </a:defRPr>
      </a:lvl1pPr>
      <a:lvl2pPr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2pPr>
      <a:lvl3pPr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3pPr>
      <a:lvl4pPr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4pPr>
      <a:lvl5pPr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5pPr>
      <a:lvl6pPr marL="411468"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6pPr>
      <a:lvl7pPr marL="822936"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7pPr>
      <a:lvl8pPr marL="1234403"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8pPr>
      <a:lvl9pPr marL="1645871"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9pPr>
    </p:titleStyle>
    <p:bodyStyle>
      <a:lvl1pPr marL="308601" indent="-308601" algn="l" defTabSz="411468" rtl="0" eaLnBrk="1" fontAlgn="base" hangingPunct="1">
        <a:spcBef>
          <a:spcPct val="20000"/>
        </a:spcBef>
        <a:spcAft>
          <a:spcPct val="0"/>
        </a:spcAft>
        <a:buFont typeface="Arial" charset="0"/>
        <a:buChar char="•"/>
        <a:defRPr sz="2900" kern="1200">
          <a:solidFill>
            <a:schemeClr val="tx1"/>
          </a:solidFill>
          <a:latin typeface="+mn-lt"/>
          <a:ea typeface="ＭＳ Ｐゴシック" charset="-128"/>
          <a:cs typeface="ＭＳ Ｐゴシック" charset="-128"/>
        </a:defRPr>
      </a:lvl1pPr>
      <a:lvl2pPr marL="668635" indent="-257168" algn="l" defTabSz="411468" rtl="0" eaLnBrk="1" fontAlgn="base" hangingPunct="1">
        <a:spcBef>
          <a:spcPct val="20000"/>
        </a:spcBef>
        <a:spcAft>
          <a:spcPct val="0"/>
        </a:spcAft>
        <a:buFont typeface="Arial" charset="0"/>
        <a:buChar char="–"/>
        <a:defRPr sz="2500" kern="1200">
          <a:solidFill>
            <a:schemeClr val="tx1"/>
          </a:solidFill>
          <a:latin typeface="+mn-lt"/>
          <a:ea typeface="ＭＳ Ｐゴシック" charset="-128"/>
          <a:cs typeface="+mn-cs"/>
        </a:defRPr>
      </a:lvl2pPr>
      <a:lvl3pPr marL="1028669" indent="-205734" algn="l" defTabSz="411468" rtl="0" eaLnBrk="1" fontAlgn="base" hangingPunct="1">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440137" indent="-205734" algn="l" defTabSz="411468"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4pPr>
      <a:lvl5pPr marL="1851603" indent="-205734" algn="l" defTabSz="411468"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5pPr>
      <a:lvl6pPr marL="2263073" indent="-205734" algn="l" defTabSz="411468" rtl="0" eaLnBrk="1" latinLnBrk="0" hangingPunct="1">
        <a:spcBef>
          <a:spcPct val="20000"/>
        </a:spcBef>
        <a:buFont typeface="Arial"/>
        <a:buChar char="•"/>
        <a:defRPr sz="1800" kern="1200">
          <a:solidFill>
            <a:schemeClr val="tx1"/>
          </a:solidFill>
          <a:latin typeface="+mn-lt"/>
          <a:ea typeface="+mn-ea"/>
          <a:cs typeface="+mn-cs"/>
        </a:defRPr>
      </a:lvl6pPr>
      <a:lvl7pPr marL="2674539" indent="-205734" algn="l" defTabSz="411468" rtl="0" eaLnBrk="1" latinLnBrk="0" hangingPunct="1">
        <a:spcBef>
          <a:spcPct val="20000"/>
        </a:spcBef>
        <a:buFont typeface="Arial"/>
        <a:buChar char="•"/>
        <a:defRPr sz="1800" kern="1200">
          <a:solidFill>
            <a:schemeClr val="tx1"/>
          </a:solidFill>
          <a:latin typeface="+mn-lt"/>
          <a:ea typeface="+mn-ea"/>
          <a:cs typeface="+mn-cs"/>
        </a:defRPr>
      </a:lvl7pPr>
      <a:lvl8pPr marL="3086007" indent="-205734" algn="l" defTabSz="411468" rtl="0" eaLnBrk="1" latinLnBrk="0" hangingPunct="1">
        <a:spcBef>
          <a:spcPct val="20000"/>
        </a:spcBef>
        <a:buFont typeface="Arial"/>
        <a:buChar char="•"/>
        <a:defRPr sz="1800" kern="1200">
          <a:solidFill>
            <a:schemeClr val="tx1"/>
          </a:solidFill>
          <a:latin typeface="+mn-lt"/>
          <a:ea typeface="+mn-ea"/>
          <a:cs typeface="+mn-cs"/>
        </a:defRPr>
      </a:lvl8pPr>
      <a:lvl9pPr marL="3497475" indent="-205734" algn="l" defTabSz="411468"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68" rtl="0" eaLnBrk="1" latinLnBrk="0" hangingPunct="1">
        <a:defRPr sz="1600" kern="1200">
          <a:solidFill>
            <a:schemeClr val="tx1"/>
          </a:solidFill>
          <a:latin typeface="+mn-lt"/>
          <a:ea typeface="+mn-ea"/>
          <a:cs typeface="+mn-cs"/>
        </a:defRPr>
      </a:lvl1pPr>
      <a:lvl2pPr marL="411468" algn="l" defTabSz="411468" rtl="0" eaLnBrk="1" latinLnBrk="0" hangingPunct="1">
        <a:defRPr sz="1600" kern="1200">
          <a:solidFill>
            <a:schemeClr val="tx1"/>
          </a:solidFill>
          <a:latin typeface="+mn-lt"/>
          <a:ea typeface="+mn-ea"/>
          <a:cs typeface="+mn-cs"/>
        </a:defRPr>
      </a:lvl2pPr>
      <a:lvl3pPr marL="822936" algn="l" defTabSz="411468" rtl="0" eaLnBrk="1" latinLnBrk="0" hangingPunct="1">
        <a:defRPr sz="1600" kern="1200">
          <a:solidFill>
            <a:schemeClr val="tx1"/>
          </a:solidFill>
          <a:latin typeface="+mn-lt"/>
          <a:ea typeface="+mn-ea"/>
          <a:cs typeface="+mn-cs"/>
        </a:defRPr>
      </a:lvl3pPr>
      <a:lvl4pPr marL="1234403" algn="l" defTabSz="411468" rtl="0" eaLnBrk="1" latinLnBrk="0" hangingPunct="1">
        <a:defRPr sz="1600" kern="1200">
          <a:solidFill>
            <a:schemeClr val="tx1"/>
          </a:solidFill>
          <a:latin typeface="+mn-lt"/>
          <a:ea typeface="+mn-ea"/>
          <a:cs typeface="+mn-cs"/>
        </a:defRPr>
      </a:lvl4pPr>
      <a:lvl5pPr marL="1645871" algn="l" defTabSz="411468" rtl="0" eaLnBrk="1" latinLnBrk="0" hangingPunct="1">
        <a:defRPr sz="1600" kern="1200">
          <a:solidFill>
            <a:schemeClr val="tx1"/>
          </a:solidFill>
          <a:latin typeface="+mn-lt"/>
          <a:ea typeface="+mn-ea"/>
          <a:cs typeface="+mn-cs"/>
        </a:defRPr>
      </a:lvl5pPr>
      <a:lvl6pPr marL="2057339" algn="l" defTabSz="411468" rtl="0" eaLnBrk="1" latinLnBrk="0" hangingPunct="1">
        <a:defRPr sz="1600" kern="1200">
          <a:solidFill>
            <a:schemeClr val="tx1"/>
          </a:solidFill>
          <a:latin typeface="+mn-lt"/>
          <a:ea typeface="+mn-ea"/>
          <a:cs typeface="+mn-cs"/>
        </a:defRPr>
      </a:lvl6pPr>
      <a:lvl7pPr marL="2468806" algn="l" defTabSz="411468" rtl="0" eaLnBrk="1" latinLnBrk="0" hangingPunct="1">
        <a:defRPr sz="1600" kern="1200">
          <a:solidFill>
            <a:schemeClr val="tx1"/>
          </a:solidFill>
          <a:latin typeface="+mn-lt"/>
          <a:ea typeface="+mn-ea"/>
          <a:cs typeface="+mn-cs"/>
        </a:defRPr>
      </a:lvl7pPr>
      <a:lvl8pPr marL="2880274" algn="l" defTabSz="411468" rtl="0" eaLnBrk="1" latinLnBrk="0" hangingPunct="1">
        <a:defRPr sz="1600" kern="1200">
          <a:solidFill>
            <a:schemeClr val="tx1"/>
          </a:solidFill>
          <a:latin typeface="+mn-lt"/>
          <a:ea typeface="+mn-ea"/>
          <a:cs typeface="+mn-cs"/>
        </a:defRPr>
      </a:lvl8pPr>
      <a:lvl9pPr marL="3291741" algn="l" defTabSz="41146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125" y="6264324"/>
            <a:ext cx="2006221" cy="369332"/>
          </a:xfrm>
          <a:prstGeom prst="rect">
            <a:avLst/>
          </a:prstGeom>
          <a:solidFill>
            <a:schemeClr val="bg1"/>
          </a:solidFill>
        </p:spPr>
        <p:txBody>
          <a:bodyPr wrap="square" rtlCol="0">
            <a:spAutoFit/>
          </a:bodyPr>
          <a:lstStyle/>
          <a:p>
            <a:endParaRPr lang="en-US" dirty="0"/>
          </a:p>
        </p:txBody>
      </p:sp>
      <p:sp>
        <p:nvSpPr>
          <p:cNvPr id="5126" name="Title 6"/>
          <p:cNvSpPr>
            <a:spLocks noGrp="1"/>
          </p:cNvSpPr>
          <p:nvPr>
            <p:ph type="ctrTitle"/>
          </p:nvPr>
        </p:nvSpPr>
        <p:spPr>
          <a:xfrm>
            <a:off x="1104841" y="939321"/>
            <a:ext cx="8039159" cy="1979613"/>
          </a:xfrm>
        </p:spPr>
        <p:txBody>
          <a:bodyPr/>
          <a:lstStyle/>
          <a:p>
            <a:r>
              <a:rPr lang="en-GB" sz="3600" b="1" i="1" dirty="0" smtClean="0">
                <a:solidFill>
                  <a:srgbClr val="007A74"/>
                </a:solidFill>
              </a:rPr>
              <a:t>WASH, HIV and Inclusive Sanitation</a:t>
            </a:r>
            <a:br>
              <a:rPr lang="en-GB" sz="3600" b="1" i="1" dirty="0" smtClean="0">
                <a:solidFill>
                  <a:srgbClr val="007A74"/>
                </a:solidFill>
              </a:rPr>
            </a:br>
            <a:r>
              <a:rPr lang="en-GB" sz="3600" b="1" i="1" dirty="0" smtClean="0">
                <a:solidFill>
                  <a:srgbClr val="007A74"/>
                </a:solidFill>
              </a:rPr>
              <a:t>in Kenya</a:t>
            </a:r>
            <a:endParaRPr lang="en-US" sz="3600" dirty="0">
              <a:solidFill>
                <a:srgbClr val="007A74"/>
              </a:solidFill>
            </a:endParaRPr>
          </a:p>
        </p:txBody>
      </p:sp>
      <p:sp>
        <p:nvSpPr>
          <p:cNvPr id="5122" name="Subtitle 10"/>
          <p:cNvSpPr>
            <a:spLocks noGrp="1"/>
          </p:cNvSpPr>
          <p:nvPr>
            <p:ph type="subTitle" idx="1"/>
          </p:nvPr>
        </p:nvSpPr>
        <p:spPr>
          <a:xfrm>
            <a:off x="6183630" y="3878156"/>
            <a:ext cx="2960370" cy="1152525"/>
          </a:xfrm>
        </p:spPr>
        <p:txBody>
          <a:bodyPr>
            <a:normAutofit/>
          </a:bodyPr>
          <a:lstStyle/>
          <a:p>
            <a:pPr eaLnBrk="1" hangingPunct="1"/>
            <a:r>
              <a:rPr lang="en-US" sz="2800" b="1" i="1" dirty="0" smtClean="0">
                <a:solidFill>
                  <a:srgbClr val="007A74"/>
                </a:solidFill>
                <a:ea typeface="Calibri" pitchFamily="-105" charset="0"/>
                <a:cs typeface="Calibri" pitchFamily="-105" charset="0"/>
              </a:rPr>
              <a:t>WASHplus Project</a:t>
            </a:r>
          </a:p>
          <a:p>
            <a:pPr eaLnBrk="1" hangingPunct="1"/>
            <a:r>
              <a:rPr lang="en-US" sz="2800" b="1" i="1" dirty="0" smtClean="0">
                <a:solidFill>
                  <a:srgbClr val="007A74"/>
                </a:solidFill>
                <a:ea typeface="Geneva" pitchFamily="-105" charset="0"/>
                <a:cs typeface="Geneva" pitchFamily="-105" charset="0"/>
              </a:rPr>
              <a:t>April 2016</a:t>
            </a:r>
            <a:endParaRPr lang="en-US" dirty="0" smtClean="0">
              <a:solidFill>
                <a:srgbClr val="572C23"/>
              </a:solidFill>
              <a:ea typeface="Geneva" pitchFamily="-105" charset="0"/>
              <a:cs typeface="Geneva" pitchFamily="-105" charset="0"/>
            </a:endParaRPr>
          </a:p>
        </p:txBody>
      </p:sp>
      <p:pic>
        <p:nvPicPr>
          <p:cNvPr id="7" name="Picture 8" descr="Horizontal_CMYK.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2452" y="5744298"/>
            <a:ext cx="2266157" cy="67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escription: DSC00583.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0913" y="1602510"/>
            <a:ext cx="3894138"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26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7A74"/>
                </a:solidFill>
              </a:rPr>
              <a:t>Sustainability</a:t>
            </a:r>
            <a:r>
              <a:rPr lang="en-US" sz="3600" b="1" dirty="0" smtClean="0"/>
              <a:t> </a:t>
            </a:r>
            <a:r>
              <a:rPr lang="en-US" dirty="0"/>
              <a:t/>
            </a:r>
            <a:br>
              <a:rPr lang="en-US" dirty="0"/>
            </a:br>
            <a:endParaRPr lang="en-US" dirty="0"/>
          </a:p>
        </p:txBody>
      </p:sp>
      <p:sp>
        <p:nvSpPr>
          <p:cNvPr id="3" name="Content Placeholder 2"/>
          <p:cNvSpPr>
            <a:spLocks noGrp="1"/>
          </p:cNvSpPr>
          <p:nvPr>
            <p:ph idx="1"/>
          </p:nvPr>
        </p:nvSpPr>
        <p:spPr>
          <a:xfrm>
            <a:off x="203200" y="1143001"/>
            <a:ext cx="8483600" cy="4800600"/>
          </a:xfrm>
        </p:spPr>
        <p:txBody>
          <a:bodyPr/>
          <a:lstStyle/>
          <a:p>
            <a:pPr lvl="1">
              <a:buFont typeface="Wingdings" panose="05000000000000000000" pitchFamily="2" charset="2"/>
              <a:buChar char="§"/>
            </a:pPr>
            <a:r>
              <a:rPr lang="en-US" sz="2800" dirty="0" smtClean="0"/>
              <a:t>Worked </a:t>
            </a:r>
            <a:r>
              <a:rPr lang="en-US" sz="2800" dirty="0"/>
              <a:t>with and </a:t>
            </a:r>
            <a:r>
              <a:rPr lang="en-US" sz="2800" dirty="0" smtClean="0"/>
              <a:t>strengthened </a:t>
            </a:r>
            <a:r>
              <a:rPr lang="en-US" sz="2800" dirty="0"/>
              <a:t>existing government structures and personnel</a:t>
            </a:r>
          </a:p>
          <a:p>
            <a:pPr lvl="1">
              <a:buFont typeface="Wingdings" panose="05000000000000000000" pitchFamily="2" charset="2"/>
              <a:buChar char="§"/>
            </a:pPr>
            <a:r>
              <a:rPr lang="en-US" sz="2800" dirty="0" smtClean="0"/>
              <a:t>Supported </a:t>
            </a:r>
            <a:r>
              <a:rPr lang="en-US" sz="2800" dirty="0"/>
              <a:t>Counties to develop work plans and budget allocations for sanitation </a:t>
            </a:r>
          </a:p>
          <a:p>
            <a:pPr lvl="1">
              <a:buFont typeface="Wingdings" panose="05000000000000000000" pitchFamily="2" charset="2"/>
              <a:buChar char="§"/>
            </a:pPr>
            <a:r>
              <a:rPr lang="en-US" sz="2800" dirty="0" smtClean="0"/>
              <a:t>Provided TA to </a:t>
            </a:r>
            <a:r>
              <a:rPr lang="en-US" sz="2800" dirty="0"/>
              <a:t>develop national guidelines, training manuals and job </a:t>
            </a:r>
            <a:r>
              <a:rPr lang="en-US" sz="2800" dirty="0" smtClean="0"/>
              <a:t>aids</a:t>
            </a:r>
          </a:p>
          <a:p>
            <a:pPr marL="51433" indent="0">
              <a:buNone/>
            </a:pPr>
            <a:r>
              <a:rPr lang="en-US" sz="3200" b="1" dirty="0" smtClean="0"/>
              <a:t>Results</a:t>
            </a:r>
          </a:p>
          <a:p>
            <a:pPr lvl="1">
              <a:buFont typeface="Wingdings" panose="05000000000000000000" pitchFamily="2" charset="2"/>
              <a:buChar char="§"/>
            </a:pPr>
            <a:r>
              <a:rPr lang="en-US" sz="2800" dirty="0" smtClean="0"/>
              <a:t>Relevant MOH relevant staff capacity strengthened</a:t>
            </a:r>
          </a:p>
          <a:p>
            <a:pPr marL="411467" lvl="1" indent="0">
              <a:buNone/>
            </a:pPr>
            <a:r>
              <a:rPr lang="en-US" sz="2800" dirty="0" smtClean="0"/>
              <a:t> </a:t>
            </a:r>
            <a:endParaRPr lang="en-US" sz="2800" dirty="0"/>
          </a:p>
          <a:p>
            <a:pPr marL="0" indent="0">
              <a:buNone/>
            </a:pPr>
            <a:endParaRPr lang="en-US" dirty="0"/>
          </a:p>
        </p:txBody>
      </p:sp>
    </p:spTree>
    <p:extLst>
      <p:ext uri="{BB962C8B-B14F-4D97-AF65-F5344CB8AC3E}">
        <p14:creationId xmlns:p14="http://schemas.microsoft.com/office/powerpoint/2010/main" val="3851811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Documents developed</a:t>
            </a:r>
            <a:r>
              <a:rPr lang="en-US" b="1" dirty="0"/>
              <a:t/>
            </a:r>
            <a:br>
              <a:rPr lang="en-US" b="1" dirty="0"/>
            </a:br>
            <a:endParaRPr lang="en-US" dirty="0"/>
          </a:p>
        </p:txBody>
      </p:sp>
      <p:sp>
        <p:nvSpPr>
          <p:cNvPr id="3" name="Content Placeholder 2"/>
          <p:cNvSpPr>
            <a:spLocks noGrp="1"/>
          </p:cNvSpPr>
          <p:nvPr>
            <p:ph idx="1"/>
          </p:nvPr>
        </p:nvSpPr>
        <p:spPr>
          <a:xfrm>
            <a:off x="4373505" y="1165860"/>
            <a:ext cx="4842932" cy="5528733"/>
          </a:xfrm>
        </p:spPr>
        <p:txBody>
          <a:bodyPr/>
          <a:lstStyle/>
          <a:p>
            <a:r>
              <a:rPr lang="en-US" sz="2400" dirty="0"/>
              <a:t>WASH-HIV integration </a:t>
            </a:r>
            <a:r>
              <a:rPr lang="en-US" sz="2400" dirty="0" smtClean="0"/>
              <a:t>training guide</a:t>
            </a:r>
          </a:p>
          <a:p>
            <a:r>
              <a:rPr lang="en-US" sz="2400" dirty="0" smtClean="0"/>
              <a:t>WASH-HIV </a:t>
            </a:r>
            <a:r>
              <a:rPr lang="en-US" sz="2400" dirty="0"/>
              <a:t>integration counseling cards/ job aids</a:t>
            </a:r>
          </a:p>
          <a:p>
            <a:r>
              <a:rPr lang="en-US" sz="2400" dirty="0" smtClean="0"/>
              <a:t>Simple Latrine </a:t>
            </a:r>
            <a:r>
              <a:rPr lang="en-US" sz="2400" dirty="0"/>
              <a:t>pit options job aid</a:t>
            </a:r>
          </a:p>
          <a:p>
            <a:r>
              <a:rPr lang="en-US" sz="2400" dirty="0"/>
              <a:t>Inclusive sanitation </a:t>
            </a:r>
            <a:r>
              <a:rPr lang="en-US" sz="2400" dirty="0" smtClean="0"/>
              <a:t>materials</a:t>
            </a:r>
            <a:endParaRPr lang="en-US" sz="2400" dirty="0"/>
          </a:p>
          <a:p>
            <a:r>
              <a:rPr lang="en-US" sz="2400" dirty="0"/>
              <a:t>Inclusive Sanitation Checklist- </a:t>
            </a:r>
            <a:r>
              <a:rPr lang="en-US" sz="2400" dirty="0" smtClean="0"/>
              <a:t>draft</a:t>
            </a:r>
            <a:endParaRPr lang="en-US" sz="2400" dirty="0"/>
          </a:p>
          <a:p>
            <a:r>
              <a:rPr lang="en-US" sz="2400" dirty="0"/>
              <a:t>GOK/MOH Community Health Worker Training Chapter 7 on </a:t>
            </a:r>
            <a:r>
              <a:rPr lang="en-US" sz="2400" dirty="0" smtClean="0"/>
              <a:t>WASH</a:t>
            </a:r>
          </a:p>
          <a:p>
            <a:r>
              <a:rPr lang="en-US" sz="2400" dirty="0" smtClean="0"/>
              <a:t>MOH check list for trained  local artisans</a:t>
            </a:r>
            <a:endParaRPr lang="en-US" sz="2400" dirty="0"/>
          </a:p>
          <a:p>
            <a:pPr marL="0" indent="0">
              <a:buNone/>
            </a:pPr>
            <a:endParaRPr lang="en-US" sz="2400" dirty="0"/>
          </a:p>
        </p:txBody>
      </p:sp>
      <p:pic>
        <p:nvPicPr>
          <p:cNvPr id="4" name="Content Placeholder 17"/>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1382466"/>
            <a:ext cx="4373505" cy="302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334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Presentations/Posters</a:t>
            </a:r>
            <a:br>
              <a:rPr lang="en-US" b="1" dirty="0"/>
            </a:b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GB" sz="2800" dirty="0" smtClean="0"/>
              <a:t>Promoting </a:t>
            </a:r>
            <a:r>
              <a:rPr lang="en-GB" sz="2800" dirty="0"/>
              <a:t>Healthy Hygiene and Sanitation Practices for People Living with HIV and AIDS. </a:t>
            </a:r>
            <a:r>
              <a:rPr lang="en-GB" sz="2800" b="1" dirty="0"/>
              <a:t>36</a:t>
            </a:r>
            <a:r>
              <a:rPr lang="en-GB" sz="2800" b="1" baseline="30000" dirty="0"/>
              <a:t>th</a:t>
            </a:r>
            <a:r>
              <a:rPr lang="en-GB" sz="2800" b="1" dirty="0"/>
              <a:t> WEDC </a:t>
            </a:r>
            <a:r>
              <a:rPr lang="en-GB" sz="2800" dirty="0"/>
              <a:t>international Conference, </a:t>
            </a:r>
            <a:r>
              <a:rPr lang="en-GB" sz="2800" dirty="0" err="1"/>
              <a:t>Nakuru</a:t>
            </a:r>
            <a:r>
              <a:rPr lang="en-GB" sz="2800" dirty="0"/>
              <a:t>, </a:t>
            </a:r>
            <a:r>
              <a:rPr lang="en-GB" sz="2800" dirty="0" smtClean="0"/>
              <a:t>Kenya-2013. </a:t>
            </a:r>
            <a:endParaRPr lang="en-US" sz="2800" b="1" dirty="0"/>
          </a:p>
          <a:p>
            <a:pPr>
              <a:buFont typeface="Wingdings" panose="05000000000000000000" pitchFamily="2" charset="2"/>
              <a:buChar char="§"/>
            </a:pPr>
            <a:r>
              <a:rPr lang="en-GB" sz="2800" dirty="0" smtClean="0"/>
              <a:t>Integration </a:t>
            </a:r>
            <a:r>
              <a:rPr lang="en-GB" sz="2800" dirty="0"/>
              <a:t>Inspires Sustained Behaviour Change and Innovation in Kenya. </a:t>
            </a:r>
            <a:r>
              <a:rPr lang="en-GB" sz="2800" b="1" dirty="0"/>
              <a:t>UNC 2013</a:t>
            </a:r>
            <a:r>
              <a:rPr lang="en-GB" sz="2800" dirty="0"/>
              <a:t> Water and Health Conference, Chapel Hill, </a:t>
            </a:r>
            <a:r>
              <a:rPr lang="en-GB" sz="2800" dirty="0" smtClean="0"/>
              <a:t>NC</a:t>
            </a:r>
            <a:endParaRPr lang="en-US" sz="2800" b="1" dirty="0"/>
          </a:p>
          <a:p>
            <a:pPr>
              <a:buFont typeface="Wingdings" panose="05000000000000000000" pitchFamily="2" charset="2"/>
              <a:buChar char="§"/>
            </a:pPr>
            <a:r>
              <a:rPr lang="en-GB" sz="2800" dirty="0" smtClean="0"/>
              <a:t>Mainstreaming </a:t>
            </a:r>
            <a:r>
              <a:rPr lang="en-GB" sz="2800" dirty="0"/>
              <a:t>Inclusive Sanitation into Community-Led Total Sanitation in Kenya. </a:t>
            </a:r>
            <a:r>
              <a:rPr lang="en-GB" sz="2800" b="1" dirty="0"/>
              <a:t>37</a:t>
            </a:r>
            <a:r>
              <a:rPr lang="en-GB" sz="2800" b="1" baseline="30000" dirty="0"/>
              <a:t>th</a:t>
            </a:r>
            <a:r>
              <a:rPr lang="en-GB" sz="2800" b="1" dirty="0"/>
              <a:t> WEDC </a:t>
            </a:r>
            <a:r>
              <a:rPr lang="en-GB" sz="2800" dirty="0"/>
              <a:t>international Conference, Hanoi, </a:t>
            </a:r>
            <a:r>
              <a:rPr lang="en-GB" sz="2800" dirty="0" smtClean="0"/>
              <a:t>Vietnam-2014</a:t>
            </a:r>
            <a:endParaRPr lang="en-US" sz="2800" b="1" dirty="0"/>
          </a:p>
          <a:p>
            <a:endParaRPr lang="en-US" dirty="0"/>
          </a:p>
        </p:txBody>
      </p:sp>
    </p:spTree>
    <p:extLst>
      <p:ext uri="{BB962C8B-B14F-4D97-AF65-F5344CB8AC3E}">
        <p14:creationId xmlns:p14="http://schemas.microsoft.com/office/powerpoint/2010/main" val="2382443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218" y="925"/>
            <a:ext cx="8229600" cy="984250"/>
          </a:xfrm>
        </p:spPr>
        <p:txBody>
          <a:bodyPr/>
          <a:lstStyle/>
          <a:p>
            <a:r>
              <a:rPr lang="en-GB" sz="3600" b="1" dirty="0">
                <a:solidFill>
                  <a:srgbClr val="007A74"/>
                </a:solidFill>
              </a:rPr>
              <a:t>Lessons Learned</a:t>
            </a:r>
            <a:endParaRPr lang="en-US" sz="3600" b="1" dirty="0">
              <a:solidFill>
                <a:srgbClr val="007A74"/>
              </a:solidFill>
            </a:endParaRPr>
          </a:p>
        </p:txBody>
      </p:sp>
      <p:sp>
        <p:nvSpPr>
          <p:cNvPr id="3" name="Content Placeholder 2"/>
          <p:cNvSpPr>
            <a:spLocks noGrp="1"/>
          </p:cNvSpPr>
          <p:nvPr>
            <p:ph idx="1"/>
          </p:nvPr>
        </p:nvSpPr>
        <p:spPr>
          <a:xfrm>
            <a:off x="313899" y="946008"/>
            <a:ext cx="8720919" cy="5645861"/>
          </a:xfrm>
        </p:spPr>
        <p:txBody>
          <a:bodyPr/>
          <a:lstStyle/>
          <a:p>
            <a:pPr marL="0" indent="0">
              <a:buNone/>
            </a:pPr>
            <a:r>
              <a:rPr lang="en-US" sz="2800" b="1" dirty="0"/>
              <a:t>Flexibility Can Foster Creative Programming</a:t>
            </a:r>
          </a:p>
          <a:p>
            <a:pPr lvl="1">
              <a:buFont typeface="Wingdings" panose="05000000000000000000" pitchFamily="2" charset="2"/>
              <a:buChar char="§"/>
            </a:pPr>
            <a:r>
              <a:rPr lang="en-GB" sz="2800" dirty="0" err="1" smtClean="0"/>
              <a:t>WASHplus</a:t>
            </a:r>
            <a:r>
              <a:rPr lang="en-GB" sz="2800" dirty="0" smtClean="0"/>
              <a:t> </a:t>
            </a:r>
            <a:r>
              <a:rPr lang="en-GB" sz="2800" dirty="0"/>
              <a:t>operated without a clear picture of future </a:t>
            </a:r>
            <a:r>
              <a:rPr lang="en-GB" sz="2800" dirty="0" smtClean="0"/>
              <a:t>funding at the outset. Yet, the </a:t>
            </a:r>
            <a:r>
              <a:rPr lang="en-GB" sz="2800" dirty="0"/>
              <a:t>project took shape and seized opportunities to make a difference </a:t>
            </a:r>
            <a:endParaRPr lang="en-GB" sz="2800" dirty="0" smtClean="0"/>
          </a:p>
          <a:p>
            <a:pPr marL="0" indent="0">
              <a:buNone/>
            </a:pPr>
            <a:r>
              <a:rPr lang="en-GB" sz="2800" b="1" dirty="0" smtClean="0"/>
              <a:t>Small </a:t>
            </a:r>
            <a:r>
              <a:rPr lang="en-GB" sz="2800" b="1" dirty="0"/>
              <a:t>Doable Actions </a:t>
            </a:r>
            <a:r>
              <a:rPr lang="en-GB" sz="2800" b="1" dirty="0" smtClean="0"/>
              <a:t>resonate</a:t>
            </a:r>
            <a:endParaRPr lang="en-GB" sz="2800" b="1" dirty="0"/>
          </a:p>
          <a:p>
            <a:pPr lvl="1">
              <a:buFont typeface="Wingdings" panose="05000000000000000000" pitchFamily="2" charset="2"/>
              <a:buChar char="§"/>
            </a:pPr>
            <a:r>
              <a:rPr lang="en-GB" sz="2800" dirty="0"/>
              <a:t>Many different WASH efforts focus on feasible actions to improve health rather than unattainable ideals.</a:t>
            </a:r>
          </a:p>
          <a:p>
            <a:pPr lvl="1">
              <a:buFont typeface="Wingdings" panose="05000000000000000000" pitchFamily="2" charset="2"/>
              <a:buChar char="§"/>
            </a:pPr>
            <a:endParaRPr lang="en-US" sz="2400" dirty="0"/>
          </a:p>
          <a:p>
            <a:endParaRPr lang="en-GB" sz="2000" dirty="0" smtClean="0"/>
          </a:p>
          <a:p>
            <a:pPr marL="0" indent="0">
              <a:spcBef>
                <a:spcPts val="1275"/>
              </a:spcBef>
              <a:buNone/>
            </a:pPr>
            <a:endParaRPr lang="en-US" sz="2600" dirty="0" smtClean="0"/>
          </a:p>
        </p:txBody>
      </p:sp>
    </p:spTree>
    <p:extLst>
      <p:ext uri="{BB962C8B-B14F-4D97-AF65-F5344CB8AC3E}">
        <p14:creationId xmlns:p14="http://schemas.microsoft.com/office/powerpoint/2010/main" val="3506347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7A74"/>
                </a:solidFill>
              </a:rPr>
              <a:t>Lessons </a:t>
            </a:r>
            <a:r>
              <a:rPr lang="en-GB" sz="3600" b="1" dirty="0" smtClean="0">
                <a:solidFill>
                  <a:srgbClr val="007A74"/>
                </a:solidFill>
              </a:rPr>
              <a:t>Learned cont..</a:t>
            </a:r>
            <a:endParaRPr lang="en-US" sz="3600" dirty="0">
              <a:solidFill>
                <a:srgbClr val="007A74"/>
              </a:solidFill>
            </a:endParaRPr>
          </a:p>
        </p:txBody>
      </p:sp>
      <p:sp>
        <p:nvSpPr>
          <p:cNvPr id="3" name="Content Placeholder 2"/>
          <p:cNvSpPr>
            <a:spLocks noGrp="1"/>
          </p:cNvSpPr>
          <p:nvPr>
            <p:ph idx="1"/>
          </p:nvPr>
        </p:nvSpPr>
        <p:spPr>
          <a:xfrm>
            <a:off x="457200" y="984250"/>
            <a:ext cx="8229600" cy="4983163"/>
          </a:xfrm>
        </p:spPr>
        <p:txBody>
          <a:bodyPr/>
          <a:lstStyle/>
          <a:p>
            <a:pPr marL="0" indent="0">
              <a:buNone/>
            </a:pPr>
            <a:r>
              <a:rPr lang="en-US" sz="2800" b="1" dirty="0"/>
              <a:t>Partnerships Enhance Outputs</a:t>
            </a:r>
          </a:p>
          <a:p>
            <a:pPr lvl="1">
              <a:buFont typeface="Wingdings" panose="05000000000000000000" pitchFamily="2" charset="2"/>
              <a:buChar char="§"/>
            </a:pPr>
            <a:r>
              <a:rPr lang="en-US" sz="2800" dirty="0"/>
              <a:t>System strengthening for Sustainability </a:t>
            </a:r>
          </a:p>
          <a:p>
            <a:pPr marL="0" indent="0">
              <a:buNone/>
            </a:pPr>
            <a:r>
              <a:rPr lang="en-GB" sz="2800" b="1" dirty="0"/>
              <a:t>Inclusive Sanitation Efforts Move from Policy to Practice</a:t>
            </a:r>
          </a:p>
          <a:p>
            <a:pPr lvl="1">
              <a:buFont typeface="Wingdings" panose="05000000000000000000" pitchFamily="2" charset="2"/>
              <a:buChar char="§"/>
            </a:pPr>
            <a:r>
              <a:rPr lang="en-GB" sz="2800" dirty="0"/>
              <a:t>Link between policy and implementation is not always straight forward- implementers must identify practical ways to operationalise the concept</a:t>
            </a:r>
            <a:endParaRPr lang="en-US" sz="2800" dirty="0"/>
          </a:p>
          <a:p>
            <a:pPr marL="0" indent="0">
              <a:buNone/>
            </a:pPr>
            <a:endParaRPr lang="en-US" dirty="0"/>
          </a:p>
        </p:txBody>
      </p:sp>
    </p:spTree>
    <p:extLst>
      <p:ext uri="{BB962C8B-B14F-4D97-AF65-F5344CB8AC3E}">
        <p14:creationId xmlns:p14="http://schemas.microsoft.com/office/powerpoint/2010/main" val="3939511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533" y="0"/>
            <a:ext cx="8229600" cy="875211"/>
          </a:xfrm>
        </p:spPr>
        <p:txBody>
          <a:bodyPr/>
          <a:lstStyle/>
          <a:p>
            <a:r>
              <a:rPr lang="en-US" sz="3600" b="1" dirty="0" smtClean="0">
                <a:solidFill>
                  <a:srgbClr val="007A74"/>
                </a:solidFill>
              </a:rPr>
              <a:t>What are we leaving behind.. </a:t>
            </a:r>
            <a:endParaRPr lang="en-US" sz="3600" b="1" dirty="0">
              <a:solidFill>
                <a:srgbClr val="007A74"/>
              </a:solidFill>
            </a:endParaRPr>
          </a:p>
        </p:txBody>
      </p:sp>
      <p:sp>
        <p:nvSpPr>
          <p:cNvPr id="3" name="Content Placeholder 2"/>
          <p:cNvSpPr>
            <a:spLocks noGrp="1"/>
          </p:cNvSpPr>
          <p:nvPr>
            <p:ph idx="1"/>
          </p:nvPr>
        </p:nvSpPr>
        <p:spPr/>
        <p:txBody>
          <a:bodyPr/>
          <a:lstStyle/>
          <a:p>
            <a:r>
              <a:rPr lang="en-US" sz="2400" dirty="0"/>
              <a:t>WASH-HIV integration training </a:t>
            </a:r>
            <a:r>
              <a:rPr lang="en-US" sz="2400" dirty="0" smtClean="0"/>
              <a:t>guide </a:t>
            </a:r>
            <a:r>
              <a:rPr lang="en-US" sz="2400" dirty="0"/>
              <a:t>(both English and Kiswahili)</a:t>
            </a:r>
          </a:p>
          <a:p>
            <a:r>
              <a:rPr lang="en-US" sz="2400" dirty="0"/>
              <a:t>WASH-HIV integration </a:t>
            </a:r>
            <a:r>
              <a:rPr lang="en-US" sz="2400" dirty="0" smtClean="0"/>
              <a:t>CHWs job aids-</a:t>
            </a:r>
            <a:r>
              <a:rPr lang="en-US" sz="2400" dirty="0"/>
              <a:t> (both English and Kiswahili)</a:t>
            </a:r>
            <a:endParaRPr lang="en-US" sz="2400" dirty="0" smtClean="0"/>
          </a:p>
          <a:p>
            <a:r>
              <a:rPr lang="en-US" sz="2400" dirty="0" smtClean="0"/>
              <a:t>National CLTS protocol</a:t>
            </a:r>
          </a:p>
          <a:p>
            <a:r>
              <a:rPr lang="en-US" sz="2400" dirty="0" smtClean="0"/>
              <a:t>Facilitators guide: Community Health Volunteers WASH- module 7</a:t>
            </a:r>
          </a:p>
          <a:p>
            <a:pPr lvl="0"/>
            <a:r>
              <a:rPr lang="en-US" sz="2400" dirty="0" smtClean="0"/>
              <a:t>WASH Factsheets &amp; book marks</a:t>
            </a:r>
            <a:endParaRPr lang="en-US" sz="2400" dirty="0"/>
          </a:p>
          <a:p>
            <a:pPr lvl="0"/>
            <a:r>
              <a:rPr lang="en-US" sz="2400" dirty="0" smtClean="0"/>
              <a:t>Stories from the Field </a:t>
            </a:r>
            <a:r>
              <a:rPr lang="en-US" sz="2400" dirty="0"/>
              <a:t>(</a:t>
            </a:r>
            <a:r>
              <a:rPr lang="en-US" sz="2400" dirty="0" smtClean="0"/>
              <a:t>9)</a:t>
            </a:r>
          </a:p>
          <a:p>
            <a:r>
              <a:rPr lang="en-US" sz="2400" dirty="0" smtClean="0"/>
              <a:t>Simple </a:t>
            </a:r>
            <a:r>
              <a:rPr lang="en-US" sz="2400" dirty="0"/>
              <a:t>Latrine pit options job aid</a:t>
            </a:r>
          </a:p>
          <a:p>
            <a:r>
              <a:rPr lang="en-US" sz="2400" dirty="0" smtClean="0"/>
              <a:t>Inclusive </a:t>
            </a:r>
            <a:r>
              <a:rPr lang="en-US" sz="2400" dirty="0"/>
              <a:t>Sanitation Checklist- draft</a:t>
            </a:r>
          </a:p>
          <a:p>
            <a:r>
              <a:rPr lang="en-US" sz="2400" dirty="0" smtClean="0"/>
              <a:t>MOH </a:t>
            </a:r>
            <a:r>
              <a:rPr lang="en-US" sz="2400" dirty="0"/>
              <a:t>check list for trained  local </a:t>
            </a:r>
            <a:r>
              <a:rPr lang="en-US" sz="2400" dirty="0" smtClean="0"/>
              <a:t>artisans</a:t>
            </a:r>
          </a:p>
          <a:p>
            <a:pPr marL="0" indent="0">
              <a:buNone/>
            </a:pPr>
            <a:endParaRPr lang="en-US" dirty="0"/>
          </a:p>
        </p:txBody>
      </p:sp>
    </p:spTree>
    <p:extLst>
      <p:ext uri="{BB962C8B-B14F-4D97-AF65-F5344CB8AC3E}">
        <p14:creationId xmlns:p14="http://schemas.microsoft.com/office/powerpoint/2010/main" val="4035240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4250"/>
          </a:xfrm>
        </p:spPr>
        <p:txBody>
          <a:bodyPr/>
          <a:lstStyle/>
          <a:p>
            <a:r>
              <a:rPr lang="en-US" dirty="0" smtClean="0"/>
              <a:t>Thank you </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370" y="970241"/>
            <a:ext cx="7258050" cy="4957241"/>
          </a:xfrm>
          <a:prstGeom prst="rect">
            <a:avLst/>
          </a:prstGeom>
        </p:spPr>
      </p:pic>
    </p:spTree>
    <p:extLst>
      <p:ext uri="{BB962C8B-B14F-4D97-AF65-F5344CB8AC3E}">
        <p14:creationId xmlns:p14="http://schemas.microsoft.com/office/powerpoint/2010/main" val="259168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651" y="-40944"/>
            <a:ext cx="8229600" cy="984250"/>
          </a:xfrm>
        </p:spPr>
        <p:txBody>
          <a:bodyPr/>
          <a:lstStyle/>
          <a:p>
            <a:pPr marL="0" indent="0">
              <a:buNone/>
            </a:pPr>
            <a:r>
              <a:rPr lang="en-US" sz="3600" b="1" dirty="0">
                <a:solidFill>
                  <a:srgbClr val="007A74"/>
                </a:solidFill>
              </a:rPr>
              <a:t>Small Doable Action </a:t>
            </a:r>
            <a:r>
              <a:rPr lang="en-US" sz="3600" b="1" dirty="0" smtClean="0">
                <a:solidFill>
                  <a:srgbClr val="007A74"/>
                </a:solidFill>
              </a:rPr>
              <a:t>Approach</a:t>
            </a:r>
            <a:endParaRPr lang="en-US" sz="3600" b="1" dirty="0">
              <a:solidFill>
                <a:srgbClr val="007A74"/>
              </a:solidFill>
            </a:endParaRPr>
          </a:p>
        </p:txBody>
      </p:sp>
      <p:sp>
        <p:nvSpPr>
          <p:cNvPr id="3" name="Content Placeholder 2"/>
          <p:cNvSpPr>
            <a:spLocks noGrp="1"/>
          </p:cNvSpPr>
          <p:nvPr>
            <p:ph idx="1"/>
          </p:nvPr>
        </p:nvSpPr>
        <p:spPr>
          <a:xfrm>
            <a:off x="254000" y="1143000"/>
            <a:ext cx="8432800" cy="4983163"/>
          </a:xfrm>
        </p:spPr>
        <p:txBody>
          <a:bodyPr/>
          <a:lstStyle/>
          <a:p>
            <a:pPr>
              <a:buFont typeface="Wingdings" panose="05000000000000000000" pitchFamily="2" charset="2"/>
              <a:buChar char="§"/>
            </a:pPr>
            <a:r>
              <a:rPr lang="en-US" sz="2800" dirty="0" err="1" smtClean="0"/>
              <a:t>WASHplus</a:t>
            </a:r>
            <a:r>
              <a:rPr lang="en-US" sz="2800" dirty="0" smtClean="0"/>
              <a:t> introduced </a:t>
            </a:r>
            <a:r>
              <a:rPr lang="en-US" sz="2800" dirty="0"/>
              <a:t>and promoted the small doable action (SDAs) concept, now accepted by </a:t>
            </a:r>
            <a:r>
              <a:rPr lang="en-US" sz="2800" dirty="0" smtClean="0"/>
              <a:t>government WASH actors </a:t>
            </a:r>
          </a:p>
          <a:p>
            <a:pPr marL="0" indent="0">
              <a:buNone/>
            </a:pPr>
            <a:r>
              <a:rPr lang="en-US" sz="2800" b="1" dirty="0" smtClean="0"/>
              <a:t>Results </a:t>
            </a:r>
          </a:p>
          <a:p>
            <a:pPr lvl="1">
              <a:buFont typeface="Wingdings" panose="05000000000000000000" pitchFamily="2" charset="2"/>
              <a:buChar char="§"/>
            </a:pPr>
            <a:r>
              <a:rPr lang="en-US" sz="2800" dirty="0" smtClean="0"/>
              <a:t>SDAs  have improved WASH practices by helping households identify feasible incremental steps that move them from a current hygiene practice toward the ideal practice</a:t>
            </a:r>
          </a:p>
          <a:p>
            <a:pPr lvl="1">
              <a:buFont typeface="Wingdings" panose="05000000000000000000" pitchFamily="2" charset="2"/>
              <a:buChar char="§"/>
            </a:pPr>
            <a:r>
              <a:rPr lang="en-US" sz="2800" dirty="0" smtClean="0"/>
              <a:t>CHWs use the SDA approach to negotiate improved WASH practices with household</a:t>
            </a:r>
            <a:endParaRPr lang="en-US" sz="2800" b="1" dirty="0"/>
          </a:p>
        </p:txBody>
      </p:sp>
    </p:spTree>
    <p:extLst>
      <p:ext uri="{BB962C8B-B14F-4D97-AF65-F5344CB8AC3E}">
        <p14:creationId xmlns:p14="http://schemas.microsoft.com/office/powerpoint/2010/main" val="2806383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867" y="-84667"/>
            <a:ext cx="8229600" cy="984250"/>
          </a:xfrm>
        </p:spPr>
        <p:txBody>
          <a:bodyPr/>
          <a:lstStyle/>
          <a:p>
            <a:pPr marL="0" indent="0">
              <a:buNone/>
            </a:pPr>
            <a:r>
              <a:rPr lang="en-US" sz="3600" b="1" dirty="0">
                <a:solidFill>
                  <a:srgbClr val="007A74"/>
                </a:solidFill>
              </a:rPr>
              <a:t>Capacity Building </a:t>
            </a:r>
            <a:br>
              <a:rPr lang="en-US" sz="3600" b="1" dirty="0">
                <a:solidFill>
                  <a:srgbClr val="007A74"/>
                </a:solidFill>
              </a:rPr>
            </a:br>
            <a:r>
              <a:rPr lang="en-US" sz="3600" b="1" dirty="0" smtClean="0">
                <a:solidFill>
                  <a:srgbClr val="007A74"/>
                </a:solidFill>
              </a:rPr>
              <a:t> </a:t>
            </a:r>
            <a:r>
              <a:rPr lang="en-US" sz="3600" b="1" dirty="0">
                <a:solidFill>
                  <a:srgbClr val="007A74"/>
                </a:solidFill>
              </a:rPr>
              <a:t>Innovative Training &amp; </a:t>
            </a:r>
            <a:r>
              <a:rPr lang="en-US" sz="3600" b="1" dirty="0" smtClean="0">
                <a:solidFill>
                  <a:srgbClr val="007A74"/>
                </a:solidFill>
              </a:rPr>
              <a:t>Materials</a:t>
            </a:r>
            <a:endParaRPr lang="en-US" sz="3600" b="1" dirty="0">
              <a:solidFill>
                <a:srgbClr val="007A74"/>
              </a:solidFill>
            </a:endParaRPr>
          </a:p>
        </p:txBody>
      </p:sp>
      <p:sp>
        <p:nvSpPr>
          <p:cNvPr id="3" name="Content Placeholder 2"/>
          <p:cNvSpPr>
            <a:spLocks noGrp="1"/>
          </p:cNvSpPr>
          <p:nvPr>
            <p:ph idx="1"/>
          </p:nvPr>
        </p:nvSpPr>
        <p:spPr>
          <a:xfrm>
            <a:off x="457200" y="1153584"/>
            <a:ext cx="8229600" cy="4983163"/>
          </a:xfrm>
        </p:spPr>
        <p:txBody>
          <a:bodyPr/>
          <a:lstStyle/>
          <a:p>
            <a:pPr>
              <a:buFont typeface="Wingdings" panose="05000000000000000000" pitchFamily="2" charset="2"/>
              <a:buChar char="§"/>
            </a:pPr>
            <a:r>
              <a:rPr lang="en-US" sz="2800" dirty="0" smtClean="0"/>
              <a:t>Developed </a:t>
            </a:r>
            <a:r>
              <a:rPr lang="en-US" sz="2800" dirty="0"/>
              <a:t>a training curriculum for WASH-HIV integration </a:t>
            </a:r>
            <a:r>
              <a:rPr lang="en-US" sz="2800" i="1" dirty="0" smtClean="0"/>
              <a:t>( </a:t>
            </a:r>
            <a:r>
              <a:rPr lang="en-US" sz="2800" i="1" dirty="0"/>
              <a:t>training guide and job aids for </a:t>
            </a:r>
            <a:r>
              <a:rPr lang="en-US" sz="2800" i="1" dirty="0" smtClean="0"/>
              <a:t>CHWs (now CHVs) </a:t>
            </a:r>
          </a:p>
          <a:p>
            <a:pPr>
              <a:buFont typeface="Wingdings" panose="05000000000000000000" pitchFamily="2" charset="2"/>
              <a:buChar char="§"/>
            </a:pPr>
            <a:r>
              <a:rPr lang="en-GB" sz="2800" dirty="0"/>
              <a:t>U</a:t>
            </a:r>
            <a:r>
              <a:rPr lang="en-GB" sz="2800" dirty="0" smtClean="0"/>
              <a:t>sed a participatory </a:t>
            </a:r>
            <a:r>
              <a:rPr lang="en-GB" sz="2800" dirty="0"/>
              <a:t>training style </a:t>
            </a:r>
            <a:r>
              <a:rPr lang="en-GB" sz="2800" dirty="0" smtClean="0"/>
              <a:t>– teach back methodology – focus is on training skills </a:t>
            </a:r>
          </a:p>
          <a:p>
            <a:pPr marL="0" indent="0">
              <a:buNone/>
            </a:pPr>
            <a:r>
              <a:rPr lang="en-GB" sz="2800" b="1" dirty="0" smtClean="0"/>
              <a:t>Results</a:t>
            </a:r>
          </a:p>
          <a:p>
            <a:pPr lvl="1">
              <a:buFont typeface="Wingdings" panose="05000000000000000000" pitchFamily="2" charset="2"/>
              <a:buChar char="§"/>
            </a:pPr>
            <a:r>
              <a:rPr lang="en-US" sz="2800" dirty="0" smtClean="0"/>
              <a:t>Trained over </a:t>
            </a:r>
            <a:r>
              <a:rPr lang="en-US" sz="2800" dirty="0"/>
              <a:t>650 trainers </a:t>
            </a:r>
            <a:r>
              <a:rPr lang="en-US" sz="2800" dirty="0" smtClean="0"/>
              <a:t>(MOH &amp; NGO) on WASH-HIV </a:t>
            </a:r>
            <a:r>
              <a:rPr lang="en-US" sz="2800" dirty="0"/>
              <a:t>integration </a:t>
            </a:r>
            <a:r>
              <a:rPr lang="en-US" sz="2800" dirty="0" smtClean="0"/>
              <a:t> </a:t>
            </a:r>
          </a:p>
          <a:p>
            <a:pPr lvl="1">
              <a:buFont typeface="Wingdings" panose="05000000000000000000" pitchFamily="2" charset="2"/>
              <a:buChar char="§"/>
            </a:pPr>
            <a:r>
              <a:rPr lang="en-US" sz="2800" dirty="0" smtClean="0"/>
              <a:t>Over 8 000 </a:t>
            </a:r>
            <a:r>
              <a:rPr lang="en-US" sz="2800" dirty="0"/>
              <a:t>CHWs </a:t>
            </a:r>
            <a:r>
              <a:rPr lang="en-US" sz="2800" dirty="0" smtClean="0"/>
              <a:t>trained </a:t>
            </a:r>
            <a:r>
              <a:rPr lang="en-US" sz="2800" dirty="0"/>
              <a:t>on WASH-HIV integration and inclusive sanitation through </a:t>
            </a:r>
            <a:r>
              <a:rPr lang="en-US" sz="2800" dirty="0" smtClean="0"/>
              <a:t>Community Strategy</a:t>
            </a:r>
            <a:endParaRPr lang="en-US" sz="2800" dirty="0"/>
          </a:p>
        </p:txBody>
      </p:sp>
    </p:spTree>
    <p:extLst>
      <p:ext uri="{BB962C8B-B14F-4D97-AF65-F5344CB8AC3E}">
        <p14:creationId xmlns:p14="http://schemas.microsoft.com/office/powerpoint/2010/main" val="3587245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60" y="203200"/>
            <a:ext cx="8251612" cy="728133"/>
          </a:xfrm>
        </p:spPr>
        <p:txBody>
          <a:bodyPr/>
          <a:lstStyle/>
          <a:p>
            <a:pPr algn="r"/>
            <a:r>
              <a:rPr lang="en-US" sz="3600" b="1" dirty="0" smtClean="0">
                <a:solidFill>
                  <a:srgbClr val="007A74"/>
                </a:solidFill>
              </a:rPr>
              <a:t>Menstrual Hygiene Management</a:t>
            </a:r>
            <a:br>
              <a:rPr lang="en-US" sz="3600" b="1" dirty="0" smtClean="0">
                <a:solidFill>
                  <a:srgbClr val="007A74"/>
                </a:solidFill>
              </a:rPr>
            </a:br>
            <a:r>
              <a:rPr lang="en-US" sz="3600" b="1" dirty="0" smtClean="0">
                <a:solidFill>
                  <a:srgbClr val="007A74"/>
                </a:solidFill>
              </a:rPr>
              <a:t/>
            </a:r>
            <a:br>
              <a:rPr lang="en-US" sz="3600" b="1" dirty="0" smtClean="0">
                <a:solidFill>
                  <a:srgbClr val="007A74"/>
                </a:solidFill>
              </a:rPr>
            </a:br>
            <a:r>
              <a:rPr lang="en-US" sz="2400" dirty="0" smtClean="0"/>
              <a:t>Improving </a:t>
            </a:r>
            <a:r>
              <a:rPr lang="en-US" sz="2400" dirty="0"/>
              <a:t>access to sanitary pads for girls and </a:t>
            </a:r>
            <a:r>
              <a:rPr lang="en-US" sz="2400" dirty="0" smtClean="0"/>
              <a:t>women is feasible for communities</a:t>
            </a:r>
            <a:r>
              <a:rPr lang="en-US" sz="2400" dirty="0"/>
              <a:t/>
            </a:r>
            <a:br>
              <a:rPr lang="en-US" sz="2400" dirty="0"/>
            </a:br>
            <a:endParaRPr lang="en-US" sz="2400" b="1" dirty="0">
              <a:solidFill>
                <a:srgbClr val="007A74"/>
              </a:solidFill>
            </a:endParaRPr>
          </a:p>
        </p:txBody>
      </p:sp>
      <p:sp>
        <p:nvSpPr>
          <p:cNvPr id="3" name="Content Placeholder 2"/>
          <p:cNvSpPr>
            <a:spLocks noGrp="1"/>
          </p:cNvSpPr>
          <p:nvPr>
            <p:ph idx="1"/>
          </p:nvPr>
        </p:nvSpPr>
        <p:spPr>
          <a:xfrm>
            <a:off x="4083475" y="2161540"/>
            <a:ext cx="5060525" cy="5350934"/>
          </a:xfrm>
        </p:spPr>
        <p:txBody>
          <a:bodyPr/>
          <a:lstStyle/>
          <a:p>
            <a:pPr marL="0" indent="0">
              <a:buNone/>
            </a:pPr>
            <a:r>
              <a:rPr lang="en-US" sz="2400" b="1" dirty="0" smtClean="0"/>
              <a:t>Results</a:t>
            </a:r>
          </a:p>
          <a:p>
            <a:pPr lvl="1">
              <a:buFont typeface="Wingdings" panose="05000000000000000000" pitchFamily="2" charset="2"/>
              <a:buChar char="§"/>
            </a:pPr>
            <a:r>
              <a:rPr lang="en-US" sz="2400" dirty="0"/>
              <a:t>M</a:t>
            </a:r>
            <a:r>
              <a:rPr lang="en-US" sz="2400" dirty="0" smtClean="0"/>
              <a:t>ainstreamed MHM in </a:t>
            </a:r>
            <a:r>
              <a:rPr lang="en-US" sz="2400" dirty="0"/>
              <a:t>WASH interventions  </a:t>
            </a:r>
            <a:r>
              <a:rPr lang="en-US" sz="2400" dirty="0" smtClean="0"/>
              <a:t>through SDAs</a:t>
            </a:r>
          </a:p>
          <a:p>
            <a:pPr lvl="1">
              <a:buFont typeface="Wingdings" panose="05000000000000000000" pitchFamily="2" charset="2"/>
              <a:buChar char="§"/>
            </a:pPr>
            <a:r>
              <a:rPr lang="en-US" sz="2400" dirty="0" smtClean="0"/>
              <a:t>Trained </a:t>
            </a:r>
            <a:r>
              <a:rPr lang="en-US" sz="2400" dirty="0"/>
              <a:t>CHWs in </a:t>
            </a:r>
            <a:r>
              <a:rPr lang="en-US" sz="2400" dirty="0" smtClean="0"/>
              <a:t>collaboration with </a:t>
            </a:r>
            <a:r>
              <a:rPr lang="en-US" sz="2400" dirty="0"/>
              <a:t>school administrators and teachers </a:t>
            </a:r>
            <a:r>
              <a:rPr lang="en-US" sz="2400" dirty="0" smtClean="0"/>
              <a:t>on MHM</a:t>
            </a:r>
          </a:p>
          <a:p>
            <a:pPr lvl="1">
              <a:buFont typeface="Wingdings" panose="05000000000000000000" pitchFamily="2" charset="2"/>
              <a:buChar char="§"/>
            </a:pPr>
            <a:r>
              <a:rPr lang="en-US" sz="2400" dirty="0" smtClean="0"/>
              <a:t>Including a session on MHM in the training </a:t>
            </a:r>
            <a:r>
              <a:rPr lang="en-US" sz="2400" dirty="0"/>
              <a:t>guide and the job </a:t>
            </a:r>
            <a:r>
              <a:rPr lang="en-US" sz="2400" dirty="0" smtClean="0"/>
              <a:t>aid</a:t>
            </a:r>
          </a:p>
          <a:p>
            <a:pPr lvl="1">
              <a:buFont typeface="Wingdings" panose="05000000000000000000" pitchFamily="2" charset="2"/>
              <a:buChar char="§"/>
            </a:pPr>
            <a:r>
              <a:rPr lang="en-US" sz="2400" dirty="0" smtClean="0"/>
              <a:t>Through HPTWG- held the 1</a:t>
            </a:r>
            <a:r>
              <a:rPr lang="en-US" sz="2400" baseline="30000" dirty="0" smtClean="0"/>
              <a:t>st</a:t>
            </a:r>
            <a:r>
              <a:rPr lang="en-US" sz="2400" dirty="0" smtClean="0"/>
              <a:t> MH day</a:t>
            </a:r>
            <a:endParaRPr lang="en-US" sz="24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2710603"/>
            <a:ext cx="4176891" cy="3132668"/>
          </a:xfrm>
          <a:prstGeom prst="rect">
            <a:avLst/>
          </a:prstGeom>
        </p:spPr>
      </p:pic>
    </p:spTree>
    <p:extLst>
      <p:ext uri="{BB962C8B-B14F-4D97-AF65-F5344CB8AC3E}">
        <p14:creationId xmlns:p14="http://schemas.microsoft.com/office/powerpoint/2010/main" val="4267270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16933"/>
            <a:ext cx="8663940" cy="984250"/>
          </a:xfrm>
        </p:spPr>
        <p:txBody>
          <a:bodyPr/>
          <a:lstStyle/>
          <a:p>
            <a:pPr>
              <a:spcBef>
                <a:spcPts val="1800"/>
              </a:spcBef>
              <a:spcAft>
                <a:spcPts val="0"/>
              </a:spcAft>
            </a:pPr>
            <a:r>
              <a:rPr lang="en-US" sz="3600" b="1" dirty="0">
                <a:solidFill>
                  <a:srgbClr val="007A74"/>
                </a:solidFill>
              </a:rPr>
              <a:t>Increase Sanitation Uptake </a:t>
            </a:r>
            <a:r>
              <a:rPr lang="en-US" sz="3600" b="1" dirty="0" smtClean="0">
                <a:solidFill>
                  <a:srgbClr val="007A74"/>
                </a:solidFill>
              </a:rPr>
              <a:t/>
            </a:r>
            <a:br>
              <a:rPr lang="en-US" sz="3600" b="1" dirty="0" smtClean="0">
                <a:solidFill>
                  <a:srgbClr val="007A74"/>
                </a:solidFill>
              </a:rPr>
            </a:br>
            <a:r>
              <a:rPr lang="en-US" sz="3600" b="1" dirty="0" smtClean="0">
                <a:solidFill>
                  <a:srgbClr val="007A74"/>
                </a:solidFill>
              </a:rPr>
              <a:t>through </a:t>
            </a:r>
            <a:r>
              <a:rPr lang="en-US" sz="3600" b="1" dirty="0" err="1" smtClean="0">
                <a:solidFill>
                  <a:srgbClr val="007A74"/>
                </a:solidFill>
              </a:rPr>
              <a:t>CLTS</a:t>
            </a:r>
            <a:r>
              <a:rPr lang="en-US" sz="3600" b="1" i="1" dirty="0" err="1" smtClean="0">
                <a:solidFill>
                  <a:srgbClr val="007A74"/>
                </a:solidFill>
              </a:rPr>
              <a:t>plus</a:t>
            </a:r>
            <a:r>
              <a:rPr lang="en-US" sz="3600" b="1" i="1" dirty="0" smtClean="0">
                <a:solidFill>
                  <a:srgbClr val="007A74"/>
                </a:solidFill>
              </a:rPr>
              <a:t/>
            </a:r>
            <a:br>
              <a:rPr lang="en-US" sz="3600" b="1" i="1" dirty="0" smtClean="0">
                <a:solidFill>
                  <a:srgbClr val="007A74"/>
                </a:solidFill>
              </a:rPr>
            </a:br>
            <a:r>
              <a:rPr lang="en-GB" sz="2400" dirty="0" smtClean="0"/>
              <a:t>Sanitation </a:t>
            </a:r>
            <a:r>
              <a:rPr lang="en-GB" sz="2400" dirty="0"/>
              <a:t>pilot program worked closely with the MOH</a:t>
            </a:r>
            <a:r>
              <a:rPr lang="en-GB" sz="3600" dirty="0"/>
              <a:t/>
            </a:r>
            <a:br>
              <a:rPr lang="en-GB" sz="3600" dirty="0"/>
            </a:br>
            <a:endParaRPr lang="en-US" sz="3600" b="1" i="1" dirty="0">
              <a:solidFill>
                <a:srgbClr val="007A74"/>
              </a:solidFill>
            </a:endParaRPr>
          </a:p>
        </p:txBody>
      </p:sp>
      <p:sp>
        <p:nvSpPr>
          <p:cNvPr id="3" name="Content Placeholder 2"/>
          <p:cNvSpPr>
            <a:spLocks noGrp="1"/>
          </p:cNvSpPr>
          <p:nvPr>
            <p:ph idx="1"/>
          </p:nvPr>
        </p:nvSpPr>
        <p:spPr>
          <a:xfrm>
            <a:off x="3895937" y="1600199"/>
            <a:ext cx="5350934" cy="4637915"/>
          </a:xfrm>
        </p:spPr>
        <p:txBody>
          <a:bodyPr/>
          <a:lstStyle/>
          <a:p>
            <a:pPr marL="0" indent="0">
              <a:buNone/>
            </a:pPr>
            <a:r>
              <a:rPr lang="en-GB" sz="2400" b="1" dirty="0" smtClean="0"/>
              <a:t>Key results </a:t>
            </a:r>
            <a:endParaRPr lang="en-GB" sz="2400" b="1" dirty="0"/>
          </a:p>
          <a:p>
            <a:pPr lvl="1">
              <a:buFont typeface="Wingdings" panose="05000000000000000000" pitchFamily="2" charset="2"/>
              <a:buChar char="§"/>
            </a:pPr>
            <a:r>
              <a:rPr lang="en-GB" sz="2400" dirty="0" smtClean="0"/>
              <a:t>Over </a:t>
            </a:r>
            <a:r>
              <a:rPr lang="en-GB" sz="2400" dirty="0"/>
              <a:t>500 CLTS </a:t>
            </a:r>
            <a:r>
              <a:rPr lang="en-GB" sz="2400" dirty="0" smtClean="0"/>
              <a:t>implementers (PHOs, CHVs &amp; natural leaders) trained/ </a:t>
            </a:r>
            <a:r>
              <a:rPr lang="en-GB" sz="2400" dirty="0" err="1" smtClean="0"/>
              <a:t>sensentized</a:t>
            </a:r>
            <a:endParaRPr lang="en-GB" sz="2400" dirty="0" smtClean="0"/>
          </a:p>
          <a:p>
            <a:pPr lvl="1">
              <a:buFont typeface="Wingdings" panose="05000000000000000000" pitchFamily="2" charset="2"/>
              <a:buChar char="§"/>
            </a:pPr>
            <a:r>
              <a:rPr lang="en-GB" sz="2400" dirty="0" smtClean="0"/>
              <a:t>CHWs &amp; natural </a:t>
            </a:r>
            <a:r>
              <a:rPr lang="en-GB" sz="2400" dirty="0"/>
              <a:t>leaders </a:t>
            </a:r>
            <a:r>
              <a:rPr lang="en-GB" sz="2400" dirty="0" smtClean="0"/>
              <a:t>negotiate and demonstrate how to make supportive </a:t>
            </a:r>
            <a:r>
              <a:rPr lang="en-GB" sz="2400" dirty="0"/>
              <a:t>devices </a:t>
            </a:r>
            <a:r>
              <a:rPr lang="en-GB" sz="2400" dirty="0" smtClean="0"/>
              <a:t>for </a:t>
            </a:r>
            <a:r>
              <a:rPr lang="en-GB" sz="2400" dirty="0"/>
              <a:t>individuals with </a:t>
            </a:r>
            <a:r>
              <a:rPr lang="en-GB" sz="2400" dirty="0" smtClean="0"/>
              <a:t>disabilities</a:t>
            </a:r>
          </a:p>
          <a:p>
            <a:pPr lvl="1">
              <a:buFont typeface="Wingdings" panose="05000000000000000000" pitchFamily="2" charset="2"/>
              <a:buChar char="§"/>
            </a:pPr>
            <a:r>
              <a:rPr lang="en-US" sz="2400" dirty="0" smtClean="0"/>
              <a:t>1 sub-location declared ODF, 47 villages claiming ODF</a:t>
            </a:r>
            <a:r>
              <a:rPr lang="en-US" sz="2400" dirty="0"/>
              <a:t> </a:t>
            </a:r>
            <a:endParaRPr lang="en-US" sz="2400" dirty="0" smtClean="0"/>
          </a:p>
          <a:p>
            <a:pPr lvl="1">
              <a:buFont typeface="Wingdings" panose="05000000000000000000" pitchFamily="2" charset="2"/>
              <a:buChar char="§"/>
            </a:pPr>
            <a:r>
              <a:rPr lang="en-US" sz="2400" dirty="0" smtClean="0"/>
              <a:t>Trained 3</a:t>
            </a:r>
            <a:r>
              <a:rPr lang="en-US" sz="2400" baseline="30000" dirty="0" smtClean="0"/>
              <a:t>rd</a:t>
            </a:r>
            <a:r>
              <a:rPr lang="en-US" sz="2400" dirty="0" smtClean="0"/>
              <a:t> party certifiers               (23 in </a:t>
            </a:r>
            <a:r>
              <a:rPr lang="en-US" sz="2400" dirty="0" err="1" smtClean="0"/>
              <a:t>Nakuru</a:t>
            </a:r>
            <a:r>
              <a:rPr lang="en-US" sz="2400" dirty="0" smtClean="0"/>
              <a:t> county)</a:t>
            </a:r>
            <a:endParaRPr lang="en-US" sz="2400" dirty="0"/>
          </a:p>
          <a:p>
            <a:pPr marL="0" indent="0">
              <a:buNone/>
            </a:pPr>
            <a:endParaRPr lang="en-US" sz="24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2670386"/>
            <a:ext cx="4199468" cy="3149601"/>
          </a:xfrm>
          <a:prstGeom prst="rect">
            <a:avLst/>
          </a:prstGeom>
        </p:spPr>
      </p:pic>
    </p:spTree>
    <p:extLst>
      <p:ext uri="{BB962C8B-B14F-4D97-AF65-F5344CB8AC3E}">
        <p14:creationId xmlns:p14="http://schemas.microsoft.com/office/powerpoint/2010/main" val="2053368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2513"/>
          </a:xfrm>
        </p:spPr>
        <p:txBody>
          <a:bodyPr/>
          <a:lstStyle/>
          <a:p>
            <a:r>
              <a:rPr lang="en-US" b="1" dirty="0"/>
              <a:t/>
            </a:r>
            <a:br>
              <a:rPr lang="en-US" b="1" dirty="0"/>
            </a:br>
            <a:endParaRPr lang="en-US" dirty="0"/>
          </a:p>
        </p:txBody>
      </p:sp>
      <p:sp>
        <p:nvSpPr>
          <p:cNvPr id="3" name="Content Placeholder 2"/>
          <p:cNvSpPr>
            <a:spLocks noGrp="1"/>
          </p:cNvSpPr>
          <p:nvPr>
            <p:ph idx="1"/>
          </p:nvPr>
        </p:nvSpPr>
        <p:spPr>
          <a:xfrm>
            <a:off x="0" y="1552603"/>
            <a:ext cx="4019762" cy="5559782"/>
          </a:xfrm>
        </p:spPr>
        <p:txBody>
          <a:bodyPr/>
          <a:lstStyle/>
          <a:p>
            <a:pPr marL="51433" indent="0">
              <a:buNone/>
            </a:pPr>
            <a:r>
              <a:rPr lang="en-US" sz="2400" b="1" dirty="0" smtClean="0"/>
              <a:t>Key results</a:t>
            </a:r>
          </a:p>
          <a:p>
            <a:pPr lvl="1">
              <a:buFont typeface="Wingdings" panose="05000000000000000000" pitchFamily="2" charset="2"/>
              <a:buChar char="§"/>
            </a:pPr>
            <a:r>
              <a:rPr lang="en-US" sz="2400" dirty="0" smtClean="0"/>
              <a:t>Over </a:t>
            </a:r>
            <a:r>
              <a:rPr lang="en-US" sz="2400" dirty="0"/>
              <a:t>100 </a:t>
            </a:r>
            <a:r>
              <a:rPr lang="en-US" sz="2400" dirty="0" smtClean="0"/>
              <a:t>PHOs trained </a:t>
            </a:r>
            <a:r>
              <a:rPr lang="en-US" sz="2400" dirty="0"/>
              <a:t>on  equity and inclusion</a:t>
            </a:r>
          </a:p>
          <a:p>
            <a:pPr lvl="1">
              <a:buFont typeface="Wingdings" panose="05000000000000000000" pitchFamily="2" charset="2"/>
              <a:buChar char="§"/>
            </a:pPr>
            <a:r>
              <a:rPr lang="en-GB" sz="2400" dirty="0"/>
              <a:t>A</a:t>
            </a:r>
            <a:r>
              <a:rPr lang="en-US" sz="2400" dirty="0"/>
              <a:t>bout </a:t>
            </a:r>
            <a:r>
              <a:rPr lang="en-US" sz="2400" dirty="0" smtClean="0"/>
              <a:t>50 </a:t>
            </a:r>
            <a:r>
              <a:rPr lang="en-US" sz="2400" dirty="0"/>
              <a:t>people living with disabilities have </a:t>
            </a:r>
            <a:r>
              <a:rPr lang="en-GB" sz="2400" dirty="0" smtClean="0"/>
              <a:t>supportive </a:t>
            </a:r>
            <a:r>
              <a:rPr lang="en-GB" sz="2400" dirty="0"/>
              <a:t>devices such as commodes, support bars, and guiding ropes</a:t>
            </a:r>
          </a:p>
          <a:p>
            <a:pPr lvl="1">
              <a:buFont typeface="Wingdings" panose="05000000000000000000" pitchFamily="2" charset="2"/>
              <a:buChar char="§"/>
            </a:pPr>
            <a:r>
              <a:rPr lang="en-US" sz="2400" dirty="0"/>
              <a:t>Provided TA in development of the </a:t>
            </a:r>
            <a:r>
              <a:rPr lang="en-US" sz="2400" dirty="0" smtClean="0"/>
              <a:t>KI- SHIP </a:t>
            </a:r>
            <a:r>
              <a:rPr lang="en-US" sz="2400" dirty="0"/>
              <a:t>proposal –submitted to </a:t>
            </a:r>
            <a:r>
              <a:rPr lang="en-US" sz="2400" dirty="0" smtClean="0"/>
              <a:t>GSF</a:t>
            </a:r>
          </a:p>
          <a:p>
            <a:pPr marL="411467" lvl="1" indent="0">
              <a:buNone/>
            </a:pPr>
            <a:endParaRPr lang="en-US" sz="2400" dirty="0"/>
          </a:p>
          <a:p>
            <a:pPr>
              <a:buFont typeface="Wingdings" panose="05000000000000000000" pitchFamily="2" charset="2"/>
              <a:buChar char="Ø"/>
            </a:pPr>
            <a:endParaRPr lang="en-US" sz="2400" dirty="0"/>
          </a:p>
          <a:p>
            <a:pPr>
              <a:buFont typeface="Wingdings" panose="05000000000000000000" pitchFamily="2" charset="2"/>
              <a:buChar char="Ø"/>
            </a:pPr>
            <a:endParaRPr lang="en-GB" sz="2400" dirty="0"/>
          </a:p>
          <a:p>
            <a:endParaRPr lang="en-US" sz="2400" dirty="0"/>
          </a:p>
          <a:p>
            <a:endParaRPr lang="en-US" sz="2400" dirty="0"/>
          </a:p>
        </p:txBody>
      </p:sp>
      <p:sp>
        <p:nvSpPr>
          <p:cNvPr id="5" name="Title 1"/>
          <p:cNvSpPr txBox="1">
            <a:spLocks/>
          </p:cNvSpPr>
          <p:nvPr/>
        </p:nvSpPr>
        <p:spPr>
          <a:xfrm>
            <a:off x="0" y="152400"/>
            <a:ext cx="8839200" cy="680113"/>
          </a:xfrm>
          <a:prstGeom prst="rect">
            <a:avLst/>
          </a:prstGeom>
        </p:spPr>
        <p:txBody>
          <a:bodyPr/>
          <a:lstStyle>
            <a:lvl1pPr algn="ctr" defTabSz="411468" rtl="0" eaLnBrk="1" fontAlgn="base" hangingPunct="1">
              <a:spcBef>
                <a:spcPct val="0"/>
              </a:spcBef>
              <a:spcAft>
                <a:spcPct val="0"/>
              </a:spcAft>
              <a:defRPr sz="4000" kern="1200">
                <a:solidFill>
                  <a:schemeClr val="tx1"/>
                </a:solidFill>
                <a:latin typeface="+mj-lt"/>
                <a:ea typeface="ＭＳ Ｐゴシック" charset="-128"/>
                <a:cs typeface="ＭＳ Ｐゴシック" charset="-128"/>
              </a:defRPr>
            </a:lvl1pPr>
            <a:lvl2pPr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2pPr>
            <a:lvl3pPr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3pPr>
            <a:lvl4pPr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4pPr>
            <a:lvl5pPr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5pPr>
            <a:lvl6pPr marL="411468"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6pPr>
            <a:lvl7pPr marL="822936"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7pPr>
            <a:lvl8pPr marL="1234403"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8pPr>
            <a:lvl9pPr marL="1645871"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9pPr>
          </a:lstStyle>
          <a:p>
            <a:pPr marL="0" indent="0" algn="r">
              <a:buNone/>
            </a:pPr>
            <a:r>
              <a:rPr lang="en-US" b="1" dirty="0">
                <a:solidFill>
                  <a:srgbClr val="007A74"/>
                </a:solidFill>
              </a:rPr>
              <a:t>Inclusive </a:t>
            </a:r>
            <a:r>
              <a:rPr lang="en-US" b="1" dirty="0" smtClean="0">
                <a:solidFill>
                  <a:srgbClr val="007A74"/>
                </a:solidFill>
              </a:rPr>
              <a:t>Sanitation</a:t>
            </a:r>
          </a:p>
          <a:p>
            <a:pPr algn="r"/>
            <a:endParaRPr lang="en-US" sz="2400" dirty="0" smtClean="0"/>
          </a:p>
          <a:p>
            <a:pPr algn="r"/>
            <a:r>
              <a:rPr lang="en-US" sz="2400" dirty="0" smtClean="0"/>
              <a:t>WASHplus = first </a:t>
            </a:r>
            <a:r>
              <a:rPr lang="en-US" sz="2400" dirty="0"/>
              <a:t>program to introduce inclusive </a:t>
            </a:r>
            <a:r>
              <a:rPr lang="en-US" sz="2400" dirty="0" smtClean="0"/>
              <a:t>sanitation</a:t>
            </a:r>
            <a:endParaRPr lang="en-US" sz="2400" dirty="0"/>
          </a:p>
          <a:p>
            <a:pPr marL="0" indent="0" algn="r">
              <a:buNone/>
            </a:pPr>
            <a:endParaRPr lang="en-US" b="1" dirty="0">
              <a:solidFill>
                <a:srgbClr val="007A74"/>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45467" y="1665026"/>
            <a:ext cx="5140321" cy="3855241"/>
          </a:xfrm>
          <a:prstGeom prst="rect">
            <a:avLst/>
          </a:prstGeom>
        </p:spPr>
      </p:pic>
    </p:spTree>
    <p:extLst>
      <p:ext uri="{BB962C8B-B14F-4D97-AF65-F5344CB8AC3E}">
        <p14:creationId xmlns:p14="http://schemas.microsoft.com/office/powerpoint/2010/main" val="1629193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40" y="0"/>
            <a:ext cx="7452360" cy="971550"/>
          </a:xfrm>
        </p:spPr>
        <p:txBody>
          <a:bodyPr/>
          <a:lstStyle/>
          <a:p>
            <a:pPr algn="r"/>
            <a:r>
              <a:rPr lang="en-US" sz="3600" b="1" dirty="0">
                <a:solidFill>
                  <a:srgbClr val="007A74"/>
                </a:solidFill>
              </a:rPr>
              <a:t>Improved Sanitation from the </a:t>
            </a:r>
            <a:r>
              <a:rPr lang="en-US" sz="3600" b="1" dirty="0" smtClean="0">
                <a:solidFill>
                  <a:srgbClr val="007A74"/>
                </a:solidFill>
              </a:rPr>
              <a:t>Outset</a:t>
            </a:r>
            <a:br>
              <a:rPr lang="en-US" sz="3600" b="1" dirty="0" smtClean="0">
                <a:solidFill>
                  <a:srgbClr val="007A74"/>
                </a:solidFill>
              </a:rPr>
            </a:br>
            <a:r>
              <a:rPr lang="en-US" sz="3600" b="1" dirty="0" smtClean="0">
                <a:solidFill>
                  <a:srgbClr val="007A74"/>
                </a:solidFill>
              </a:rPr>
              <a:t/>
            </a:r>
            <a:br>
              <a:rPr lang="en-US" sz="3600" b="1" dirty="0" smtClean="0">
                <a:solidFill>
                  <a:srgbClr val="007A74"/>
                </a:solidFill>
              </a:rPr>
            </a:br>
            <a:r>
              <a:rPr lang="en-US" sz="2400" dirty="0" smtClean="0"/>
              <a:t>Uptake </a:t>
            </a:r>
            <a:r>
              <a:rPr lang="en-US" sz="2400" dirty="0"/>
              <a:t>of improved sanitation created through </a:t>
            </a:r>
            <a:r>
              <a:rPr lang="en-US" sz="2400" dirty="0" smtClean="0"/>
              <a:t>increased </a:t>
            </a:r>
            <a:r>
              <a:rPr lang="en-US" sz="2400" dirty="0"/>
              <a:t>awareness </a:t>
            </a:r>
            <a:r>
              <a:rPr lang="en-US" sz="2400" dirty="0" smtClean="0"/>
              <a:t>of </a:t>
            </a:r>
            <a:r>
              <a:rPr lang="en-US" sz="2400" dirty="0"/>
              <a:t>CLTS+</a:t>
            </a:r>
            <a:br>
              <a:rPr lang="en-US" sz="2400" dirty="0"/>
            </a:br>
            <a:r>
              <a:rPr lang="en-US" sz="3600" b="1" dirty="0"/>
              <a:t/>
            </a:r>
            <a:br>
              <a:rPr lang="en-US" sz="3600" b="1" dirty="0"/>
            </a:br>
            <a:endParaRPr lang="en-US" sz="3600" dirty="0"/>
          </a:p>
        </p:txBody>
      </p:sp>
      <p:sp>
        <p:nvSpPr>
          <p:cNvPr id="3" name="Content Placeholder 2"/>
          <p:cNvSpPr>
            <a:spLocks noGrp="1"/>
          </p:cNvSpPr>
          <p:nvPr>
            <p:ph idx="1"/>
          </p:nvPr>
        </p:nvSpPr>
        <p:spPr>
          <a:xfrm>
            <a:off x="4995334" y="2094230"/>
            <a:ext cx="4148666" cy="5554133"/>
          </a:xfrm>
        </p:spPr>
        <p:txBody>
          <a:bodyPr/>
          <a:lstStyle/>
          <a:p>
            <a:pPr marL="0" indent="0">
              <a:buNone/>
            </a:pPr>
            <a:r>
              <a:rPr lang="en-US" sz="2400" b="1" dirty="0" smtClean="0"/>
              <a:t>Key results</a:t>
            </a:r>
          </a:p>
          <a:p>
            <a:pPr>
              <a:buFont typeface="Wingdings" panose="05000000000000000000" pitchFamily="2" charset="2"/>
              <a:buChar char="§"/>
            </a:pPr>
            <a:r>
              <a:rPr lang="en-US" sz="2400" dirty="0" smtClean="0"/>
              <a:t>13 artisans trained on: </a:t>
            </a:r>
          </a:p>
          <a:p>
            <a:pPr>
              <a:buFont typeface="Wingdings" panose="05000000000000000000" pitchFamily="2" charset="2"/>
              <a:buChar char="§"/>
            </a:pPr>
            <a:r>
              <a:rPr lang="en-US" sz="2400" dirty="0" smtClean="0"/>
              <a:t>Approximately </a:t>
            </a:r>
            <a:r>
              <a:rPr lang="en-US" sz="2400" dirty="0"/>
              <a:t>26 improved latrines have been constructed in just one location of </a:t>
            </a:r>
            <a:r>
              <a:rPr lang="en-US" sz="2400" dirty="0" err="1"/>
              <a:t>Naivasha</a:t>
            </a:r>
            <a:r>
              <a:rPr lang="en-US" sz="2400" dirty="0"/>
              <a:t> </a:t>
            </a:r>
            <a:r>
              <a:rPr lang="en-US" sz="2400" dirty="0" err="1"/>
              <a:t>subcounty</a:t>
            </a:r>
            <a:r>
              <a:rPr lang="en-US" sz="2400" dirty="0" smtClean="0"/>
              <a:t>.</a:t>
            </a:r>
          </a:p>
          <a:p>
            <a:pPr>
              <a:buFont typeface="Wingdings" panose="05000000000000000000" pitchFamily="2" charset="2"/>
              <a:buChar char="§"/>
            </a:pPr>
            <a:r>
              <a:rPr lang="en-US" sz="2400" dirty="0" smtClean="0"/>
              <a:t>Developed a Checklist for follow up </a:t>
            </a:r>
            <a:endParaRPr lang="en-US" sz="24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794932"/>
            <a:ext cx="4583289" cy="3437467"/>
          </a:xfrm>
          <a:prstGeom prst="rect">
            <a:avLst/>
          </a:prstGeom>
        </p:spPr>
      </p:pic>
    </p:spTree>
    <p:extLst>
      <p:ext uri="{BB962C8B-B14F-4D97-AF65-F5344CB8AC3E}">
        <p14:creationId xmlns:p14="http://schemas.microsoft.com/office/powerpoint/2010/main" val="4261912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427"/>
            <a:ext cx="8229600" cy="932786"/>
          </a:xfrm>
        </p:spPr>
        <p:txBody>
          <a:bodyPr/>
          <a:lstStyle/>
          <a:p>
            <a:r>
              <a:rPr lang="en-US" b="1" dirty="0">
                <a:solidFill>
                  <a:srgbClr val="007A74"/>
                </a:solidFill>
              </a:rPr>
              <a:t>Partnerships and </a:t>
            </a:r>
            <a:r>
              <a:rPr lang="en-US" b="1" dirty="0" smtClean="0">
                <a:solidFill>
                  <a:srgbClr val="007A74"/>
                </a:solidFill>
              </a:rPr>
              <a:t>Collaborations</a:t>
            </a:r>
            <a:endParaRPr lang="en-US" dirty="0">
              <a:solidFill>
                <a:srgbClr val="007A74"/>
              </a:solidFill>
            </a:endParaRPr>
          </a:p>
        </p:txBody>
      </p:sp>
      <p:sp>
        <p:nvSpPr>
          <p:cNvPr id="3" name="Content Placeholder 2"/>
          <p:cNvSpPr>
            <a:spLocks noGrp="1"/>
          </p:cNvSpPr>
          <p:nvPr>
            <p:ph idx="1"/>
          </p:nvPr>
        </p:nvSpPr>
        <p:spPr>
          <a:xfrm>
            <a:off x="109182" y="972213"/>
            <a:ext cx="8911988" cy="5141913"/>
          </a:xfrm>
        </p:spPr>
        <p:txBody>
          <a:bodyPr/>
          <a:lstStyle/>
          <a:p>
            <a:pPr marL="411467" lvl="1" indent="0">
              <a:buNone/>
            </a:pPr>
            <a:r>
              <a:rPr lang="en-US" sz="2800" dirty="0" err="1" smtClean="0"/>
              <a:t>WASHplus</a:t>
            </a:r>
            <a:r>
              <a:rPr lang="en-US" sz="2800" dirty="0" smtClean="0"/>
              <a:t> -national</a:t>
            </a:r>
            <a:r>
              <a:rPr lang="en-US" sz="2800" dirty="0"/>
              <a:t>” program with little capacity to implement activities at the community level</a:t>
            </a:r>
            <a:r>
              <a:rPr lang="en-US" sz="2800" dirty="0" smtClean="0"/>
              <a:t>,</a:t>
            </a:r>
          </a:p>
          <a:p>
            <a:pPr marL="0" indent="0">
              <a:buNone/>
            </a:pPr>
            <a:r>
              <a:rPr lang="en-US" sz="2800" b="1" dirty="0" smtClean="0"/>
              <a:t>Key results </a:t>
            </a:r>
          </a:p>
          <a:p>
            <a:pPr lvl="1">
              <a:buFont typeface="Wingdings" panose="05000000000000000000" pitchFamily="2" charset="2"/>
              <a:buChar char="§"/>
            </a:pPr>
            <a:r>
              <a:rPr lang="en-US" sz="2800" dirty="0"/>
              <a:t>S</a:t>
            </a:r>
            <a:r>
              <a:rPr lang="en-US" sz="2800" dirty="0" smtClean="0"/>
              <a:t>uccessfully </a:t>
            </a:r>
            <a:r>
              <a:rPr lang="en-US" sz="2800" dirty="0"/>
              <a:t>developed strong relationships with the MOH and </a:t>
            </a:r>
            <a:r>
              <a:rPr lang="en-US" sz="2800" dirty="0" smtClean="0"/>
              <a:t>partners</a:t>
            </a:r>
          </a:p>
          <a:p>
            <a:pPr lvl="1">
              <a:buFont typeface="Wingdings" panose="05000000000000000000" pitchFamily="2" charset="2"/>
              <a:buChar char="§"/>
            </a:pPr>
            <a:r>
              <a:rPr lang="en-US" sz="2800" dirty="0"/>
              <a:t>C</a:t>
            </a:r>
            <a:r>
              <a:rPr lang="en-US" sz="2800" dirty="0" smtClean="0"/>
              <a:t>onvened </a:t>
            </a:r>
            <a:r>
              <a:rPr lang="en-US" sz="2800" dirty="0"/>
              <a:t>the national Hygiene and Promotion Technical Working </a:t>
            </a:r>
            <a:r>
              <a:rPr lang="en-US" sz="2800" dirty="0" smtClean="0"/>
              <a:t>Group under which</a:t>
            </a:r>
          </a:p>
          <a:p>
            <a:pPr lvl="1">
              <a:buFont typeface="Wingdings" panose="05000000000000000000" pitchFamily="2" charset="2"/>
              <a:buChar char="§"/>
            </a:pPr>
            <a:r>
              <a:rPr lang="en-US" sz="2800" dirty="0" smtClean="0"/>
              <a:t>Together with WSP, MOH and developed a simple pit options guide for CHWs and NL</a:t>
            </a:r>
            <a:endParaRPr lang="en-US" sz="2800" dirty="0"/>
          </a:p>
        </p:txBody>
      </p:sp>
    </p:spTree>
    <p:extLst>
      <p:ext uri="{BB962C8B-B14F-4D97-AF65-F5344CB8AC3E}">
        <p14:creationId xmlns:p14="http://schemas.microsoft.com/office/powerpoint/2010/main" val="2463794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010" y="0"/>
            <a:ext cx="6320790" cy="984250"/>
          </a:xfrm>
        </p:spPr>
        <p:txBody>
          <a:bodyPr/>
          <a:lstStyle/>
          <a:p>
            <a:r>
              <a:rPr lang="en-US" sz="3600" b="1" dirty="0">
                <a:solidFill>
                  <a:srgbClr val="007A74"/>
                </a:solidFill>
              </a:rPr>
              <a:t>Finance and </a:t>
            </a:r>
            <a:r>
              <a:rPr lang="en-US" sz="3600" b="1" dirty="0" smtClean="0">
                <a:solidFill>
                  <a:srgbClr val="007A74"/>
                </a:solidFill>
              </a:rPr>
              <a:t>cost-share</a:t>
            </a:r>
            <a:endParaRPr lang="en-US" sz="3600" dirty="0">
              <a:solidFill>
                <a:srgbClr val="007A74"/>
              </a:solidFill>
            </a:endParaRPr>
          </a:p>
        </p:txBody>
      </p:sp>
      <p:sp>
        <p:nvSpPr>
          <p:cNvPr id="3" name="Content Placeholder 2"/>
          <p:cNvSpPr>
            <a:spLocks noGrp="1"/>
          </p:cNvSpPr>
          <p:nvPr>
            <p:ph idx="1"/>
          </p:nvPr>
        </p:nvSpPr>
        <p:spPr/>
        <p:txBody>
          <a:bodyPr/>
          <a:lstStyle/>
          <a:p>
            <a:pPr marL="411467" lvl="1" indent="0">
              <a:buNone/>
            </a:pPr>
            <a:r>
              <a:rPr lang="en-US" sz="2800" dirty="0"/>
              <a:t>S</a:t>
            </a:r>
            <a:r>
              <a:rPr lang="en-US" sz="2800" dirty="0" smtClean="0"/>
              <a:t>trong </a:t>
            </a:r>
            <a:r>
              <a:rPr lang="en-US" sz="2800" dirty="0"/>
              <a:t>relationship </a:t>
            </a:r>
            <a:r>
              <a:rPr lang="en-US" sz="2800" dirty="0" smtClean="0"/>
              <a:t>partners made </a:t>
            </a:r>
            <a:r>
              <a:rPr lang="en-US" sz="2800" dirty="0"/>
              <a:t>it possible to cost-share in key </a:t>
            </a:r>
            <a:r>
              <a:rPr lang="en-US" sz="2800" dirty="0" smtClean="0"/>
              <a:t>initiatives </a:t>
            </a:r>
            <a:endParaRPr lang="en-US" sz="2800" dirty="0"/>
          </a:p>
          <a:p>
            <a:pPr marL="411467" lvl="1" indent="0">
              <a:buNone/>
            </a:pPr>
            <a:r>
              <a:rPr lang="en-US" sz="2800" b="1" dirty="0" smtClean="0"/>
              <a:t>Results</a:t>
            </a:r>
            <a:r>
              <a:rPr lang="en-US" sz="2800" dirty="0" smtClean="0"/>
              <a:t> </a:t>
            </a:r>
          </a:p>
          <a:p>
            <a:pPr lvl="1">
              <a:buFont typeface="Wingdings" panose="05000000000000000000" pitchFamily="2" charset="2"/>
              <a:buChar char="§"/>
            </a:pPr>
            <a:r>
              <a:rPr lang="en-US" sz="2800" dirty="0" smtClean="0"/>
              <a:t>Cost share possible with MOH-at the counties- mobilized funds from other sources and </a:t>
            </a:r>
            <a:r>
              <a:rPr lang="en-US" sz="2800" dirty="0" err="1" smtClean="0"/>
              <a:t>WASHplus</a:t>
            </a:r>
            <a:r>
              <a:rPr lang="en-US" sz="2800" dirty="0" smtClean="0"/>
              <a:t> provided TA only</a:t>
            </a:r>
          </a:p>
          <a:p>
            <a:pPr lvl="1">
              <a:buFont typeface="Wingdings" panose="05000000000000000000" pitchFamily="2" charset="2"/>
              <a:buChar char="§"/>
            </a:pPr>
            <a:r>
              <a:rPr lang="en-US" sz="2800" dirty="0" smtClean="0"/>
              <a:t>WSP, </a:t>
            </a:r>
            <a:r>
              <a:rPr lang="en-US" sz="2800" dirty="0" err="1" smtClean="0"/>
              <a:t>Pskenya,WVI</a:t>
            </a:r>
            <a:r>
              <a:rPr lang="en-US" sz="2800" dirty="0" smtClean="0"/>
              <a:t>, MWA, Millennium </a:t>
            </a:r>
            <a:r>
              <a:rPr lang="en-US" sz="2800" dirty="0"/>
              <a:t>Water Alliance, AMREF, Plan International Living Water and </a:t>
            </a:r>
            <a:r>
              <a:rPr lang="en-US" sz="2800" dirty="0" smtClean="0"/>
              <a:t>KWAHO</a:t>
            </a:r>
          </a:p>
          <a:p>
            <a:pPr lvl="1">
              <a:buFont typeface="Wingdings" panose="05000000000000000000" pitchFamily="2" charset="2"/>
              <a:buChar char="§"/>
            </a:pPr>
            <a:endParaRPr lang="en-US" sz="2800" dirty="0"/>
          </a:p>
          <a:p>
            <a:pPr>
              <a:buFont typeface="Wingdings" panose="05000000000000000000" pitchFamily="2" charset="2"/>
              <a:buChar char="§"/>
            </a:pPr>
            <a:endParaRPr lang="en-US" sz="2800" dirty="0"/>
          </a:p>
          <a:p>
            <a:endParaRPr lang="en-US" sz="2800" dirty="0"/>
          </a:p>
        </p:txBody>
      </p:sp>
    </p:spTree>
    <p:extLst>
      <p:ext uri="{BB962C8B-B14F-4D97-AF65-F5344CB8AC3E}">
        <p14:creationId xmlns:p14="http://schemas.microsoft.com/office/powerpoint/2010/main" val="1539045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SHplus Standard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A54D3968DDC3C41AC8211EF6B5006E3" ma:contentTypeVersion="0" ma:contentTypeDescription="Create a new document." ma:contentTypeScope="" ma:versionID="b335ee1c71caffaa78abd197dfd194a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A7C057C-A3EB-455D-A2ED-2B5183D226D8}">
  <ds:schemaRefs>
    <ds:schemaRef ds:uri="http://schemas.microsoft.com/sharepoint/v3/contenttype/forms"/>
  </ds:schemaRefs>
</ds:datastoreItem>
</file>

<file path=customXml/itemProps2.xml><?xml version="1.0" encoding="utf-8"?>
<ds:datastoreItem xmlns:ds="http://schemas.openxmlformats.org/officeDocument/2006/customXml" ds:itemID="{F0B9CE28-B26E-4AE0-A9F9-6243A036337A}">
  <ds:schemaRefs>
    <ds:schemaRef ds:uri="http://purl.org/dc/dcmitype/"/>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2006/documentManagement/types"/>
    <ds:schemaRef ds:uri="http://purl.org/dc/terms/"/>
  </ds:schemaRefs>
</ds:datastoreItem>
</file>

<file path=customXml/itemProps3.xml><?xml version="1.0" encoding="utf-8"?>
<ds:datastoreItem xmlns:ds="http://schemas.openxmlformats.org/officeDocument/2006/customXml" ds:itemID="{4ED40492-7D2E-4F31-B034-ED406B28B814}">
  <ds:schemaRefs>
    <ds:schemaRef ds:uri="http://schemas.microsoft.com/office/2006/metadata/longProperties"/>
  </ds:schemaRefs>
</ds:datastoreItem>
</file>

<file path=customXml/itemProps4.xml><?xml version="1.0" encoding="utf-8"?>
<ds:datastoreItem xmlns:ds="http://schemas.openxmlformats.org/officeDocument/2006/customXml" ds:itemID="{B37F3117-4E19-41A1-B398-B3AAAAFF1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7418</TotalTime>
  <Words>939</Words>
  <Application>Microsoft Office PowerPoint</Application>
  <PresentationFormat>On-screen Show (4:3)</PresentationFormat>
  <Paragraphs>122</Paragraphs>
  <Slides>16</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ＭＳ Ｐゴシック</vt:lpstr>
      <vt:lpstr>Arial</vt:lpstr>
      <vt:lpstr>Calibri</vt:lpstr>
      <vt:lpstr>Geneva</vt:lpstr>
      <vt:lpstr>Wingdings</vt:lpstr>
      <vt:lpstr>1_Office Theme</vt:lpstr>
      <vt:lpstr>WASHplus Standard PowerPoint Template</vt:lpstr>
      <vt:lpstr>2_Office Theme</vt:lpstr>
      <vt:lpstr>3_Office Theme</vt:lpstr>
      <vt:lpstr>4_Office Theme</vt:lpstr>
      <vt:lpstr>WASH, HIV and Inclusive Sanitation in Kenya</vt:lpstr>
      <vt:lpstr>Small Doable Action Approach</vt:lpstr>
      <vt:lpstr>Capacity Building   Innovative Training &amp; Materials</vt:lpstr>
      <vt:lpstr>Menstrual Hygiene Management  Improving access to sanitary pads for girls and women is feasible for communities </vt:lpstr>
      <vt:lpstr>Increase Sanitation Uptake  through CLTSplus Sanitation pilot program worked closely with the MOH </vt:lpstr>
      <vt:lpstr> </vt:lpstr>
      <vt:lpstr>Improved Sanitation from the Outset  Uptake of improved sanitation created through increased awareness of CLTS+  </vt:lpstr>
      <vt:lpstr>Partnerships and Collaborations</vt:lpstr>
      <vt:lpstr>Finance and cost-share</vt:lpstr>
      <vt:lpstr>Sustainability  </vt:lpstr>
      <vt:lpstr>Documents developed </vt:lpstr>
      <vt:lpstr>Presentations/Posters </vt:lpstr>
      <vt:lpstr>Lessons Learned</vt:lpstr>
      <vt:lpstr>Lessons Learned cont..</vt:lpstr>
      <vt:lpstr>What are we leaving behind.. </vt:lpstr>
      <vt:lpstr>Thank you </vt:lpstr>
    </vt:vector>
  </TitlesOfParts>
  <Company>Fathom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 for non-USAID partner presentations</dc:title>
  <dc:creator>Efrat Levush</dc:creator>
  <cp:lastModifiedBy>Inam Sakinah</cp:lastModifiedBy>
  <cp:revision>320</cp:revision>
  <cp:lastPrinted>2014-08-07T21:21:22Z</cp:lastPrinted>
  <dcterms:created xsi:type="dcterms:W3CDTF">2013-06-03T11:32:15Z</dcterms:created>
  <dcterms:modified xsi:type="dcterms:W3CDTF">2016-07-27T18:51:23Z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ies>
</file>